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6858000" cx="9144000"/>
  <p:notesSz cx="6858000" cy="9144000"/>
  <p:embeddedFontLst>
    <p:embeddedFont>
      <p:font typeface="Century Gothic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D519B86-93A9-4202-AB5F-B3CB0C8ACEF6}">
  <a:tblStyle styleId="{DD519B86-93A9-4202-AB5F-B3CB0C8ACEF6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CenturyGothic-regular.fntdata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CenturyGothic-italic.fntdata"/><Relationship Id="rId47" Type="http://schemas.openxmlformats.org/officeDocument/2006/relationships/font" Target="fonts/CenturyGothic-bold.fntdata"/><Relationship Id="rId49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0" type="dt"/>
          </p:nvPr>
        </p:nvSpPr>
        <p:spPr>
          <a:xfrm>
            <a:off x="3884612" y="0"/>
            <a:ext cx="2971799" cy="458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06/10/99</a:t>
            </a:r>
          </a:p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3884612" y="8685996"/>
            <a:ext cx="2971799" cy="456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5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1371600" y="3733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031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508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08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08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08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08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1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462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2389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1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462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2389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0200"/>
            <a:ext cx="4038598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14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2389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72389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72389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7239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7239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648200" y="1600200"/>
            <a:ext cx="4038598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14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2389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72389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72389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7239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7239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095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031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508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08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08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08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08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4334933" y="1169929"/>
            <a:ext cx="4814834" cy="4993802"/>
            <a:chOff x="4334933" y="1169929"/>
            <a:chExt cx="4814834" cy="4993802"/>
          </a:xfrm>
        </p:grpSpPr>
        <p:cxnSp>
          <p:nvCxnSpPr>
            <p:cNvPr id="63" name="Shape 63"/>
            <p:cNvCxnSpPr/>
            <p:nvPr/>
          </p:nvCxnSpPr>
          <p:spPr>
            <a:xfrm flipH="1">
              <a:off x="6009259" y="1169929"/>
              <a:ext cx="3134739" cy="3134739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Shape 64"/>
            <p:cNvCxnSpPr/>
            <p:nvPr/>
          </p:nvCxnSpPr>
          <p:spPr>
            <a:xfrm flipH="1">
              <a:off x="4334933" y="1348898"/>
              <a:ext cx="4814834" cy="4814834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Shape 65"/>
            <p:cNvCxnSpPr/>
            <p:nvPr/>
          </p:nvCxnSpPr>
          <p:spPr>
            <a:xfrm flipH="1">
              <a:off x="5225595" y="1469269"/>
              <a:ext cx="3912054" cy="3912054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Shape 66"/>
            <p:cNvCxnSpPr/>
            <p:nvPr/>
          </p:nvCxnSpPr>
          <p:spPr>
            <a:xfrm flipH="1">
              <a:off x="5304588" y="1307854"/>
              <a:ext cx="3839410" cy="3839410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Shape 67"/>
            <p:cNvCxnSpPr/>
            <p:nvPr/>
          </p:nvCxnSpPr>
          <p:spPr>
            <a:xfrm flipH="1">
              <a:off x="5707078" y="1770196"/>
              <a:ext cx="3430571" cy="3430570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" name="Shape 68"/>
          <p:cNvSpPr txBox="1"/>
          <p:nvPr>
            <p:ph type="ctrTitle"/>
          </p:nvPr>
        </p:nvSpPr>
        <p:spPr>
          <a:xfrm>
            <a:off x="533400" y="533400"/>
            <a:ext cx="6154711" cy="3124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533400" y="3843867"/>
            <a:ext cx="4954248" cy="191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7430245" y="6172203"/>
            <a:ext cx="1200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Font typeface="Century Gothic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533400" y="6172200"/>
            <a:ext cx="58117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Font typeface="Century Gothic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x="4731543" y="2175668"/>
            <a:ext cx="5853111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540543" y="194469"/>
            <a:ext cx="5853111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095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031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508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08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08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08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08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2306637" y="-249237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095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031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508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08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08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08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08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095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031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508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08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08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08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08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5D9E9E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4716462" y="5345112"/>
            <a:ext cx="4427537" cy="1512887"/>
            <a:chOff x="4716462" y="5345112"/>
            <a:chExt cx="4427537" cy="1512887"/>
          </a:xfrm>
        </p:grpSpPr>
        <p:sp>
          <p:nvSpPr>
            <p:cNvPr id="7" name="Shape 7"/>
            <p:cNvSpPr/>
            <p:nvPr/>
          </p:nvSpPr>
          <p:spPr>
            <a:xfrm>
              <a:off x="4716462" y="5345112"/>
              <a:ext cx="4427537" cy="1512886"/>
            </a:xfrm>
            <a:custGeom>
              <a:pathLst>
                <a:path extrusionOk="0" h="120000" w="120000">
                  <a:moveTo>
                    <a:pt x="120000" y="3022"/>
                  </a:moveTo>
                  <a:lnTo>
                    <a:pt x="119741" y="3022"/>
                  </a:lnTo>
                  <a:lnTo>
                    <a:pt x="119741" y="2266"/>
                  </a:lnTo>
                  <a:lnTo>
                    <a:pt x="119482" y="2266"/>
                  </a:lnTo>
                  <a:lnTo>
                    <a:pt x="118964" y="1511"/>
                  </a:lnTo>
                  <a:lnTo>
                    <a:pt x="118187" y="755"/>
                  </a:lnTo>
                  <a:lnTo>
                    <a:pt x="117151" y="0"/>
                  </a:lnTo>
                  <a:lnTo>
                    <a:pt x="115597" y="3022"/>
                  </a:lnTo>
                  <a:lnTo>
                    <a:pt x="114086" y="6799"/>
                  </a:lnTo>
                  <a:lnTo>
                    <a:pt x="113050" y="11332"/>
                  </a:lnTo>
                  <a:lnTo>
                    <a:pt x="112791" y="12088"/>
                  </a:lnTo>
                  <a:lnTo>
                    <a:pt x="112791" y="12843"/>
                  </a:lnTo>
                  <a:lnTo>
                    <a:pt x="112273" y="13599"/>
                  </a:lnTo>
                  <a:lnTo>
                    <a:pt x="111496" y="15110"/>
                  </a:lnTo>
                  <a:lnTo>
                    <a:pt x="109683" y="16621"/>
                  </a:lnTo>
                  <a:lnTo>
                    <a:pt x="108388" y="19643"/>
                  </a:lnTo>
                  <a:lnTo>
                    <a:pt x="108388" y="25687"/>
                  </a:lnTo>
                  <a:lnTo>
                    <a:pt x="108388" y="26442"/>
                  </a:lnTo>
                  <a:lnTo>
                    <a:pt x="108129" y="27198"/>
                  </a:lnTo>
                  <a:lnTo>
                    <a:pt x="108129" y="27953"/>
                  </a:lnTo>
                  <a:lnTo>
                    <a:pt x="107870" y="28709"/>
                  </a:lnTo>
                  <a:lnTo>
                    <a:pt x="107870" y="30220"/>
                  </a:lnTo>
                  <a:lnTo>
                    <a:pt x="107611" y="30975"/>
                  </a:lnTo>
                  <a:lnTo>
                    <a:pt x="107352" y="30975"/>
                  </a:lnTo>
                  <a:lnTo>
                    <a:pt x="107352" y="31731"/>
                  </a:lnTo>
                  <a:lnTo>
                    <a:pt x="107093" y="31731"/>
                  </a:lnTo>
                  <a:lnTo>
                    <a:pt x="106834" y="31731"/>
                  </a:lnTo>
                  <a:lnTo>
                    <a:pt x="106575" y="31731"/>
                  </a:lnTo>
                  <a:lnTo>
                    <a:pt x="106057" y="31731"/>
                  </a:lnTo>
                  <a:lnTo>
                    <a:pt x="105280" y="32486"/>
                  </a:lnTo>
                  <a:lnTo>
                    <a:pt x="104244" y="27953"/>
                  </a:lnTo>
                  <a:lnTo>
                    <a:pt x="103467" y="26442"/>
                  </a:lnTo>
                  <a:lnTo>
                    <a:pt x="102431" y="27198"/>
                  </a:lnTo>
                  <a:lnTo>
                    <a:pt x="100661" y="27198"/>
                  </a:lnTo>
                  <a:lnTo>
                    <a:pt x="99107" y="25687"/>
                  </a:lnTo>
                  <a:lnTo>
                    <a:pt x="97553" y="24176"/>
                  </a:lnTo>
                  <a:lnTo>
                    <a:pt x="97035" y="23420"/>
                  </a:lnTo>
                  <a:lnTo>
                    <a:pt x="96776" y="23420"/>
                  </a:lnTo>
                  <a:lnTo>
                    <a:pt x="96517" y="23420"/>
                  </a:lnTo>
                  <a:lnTo>
                    <a:pt x="96258" y="23420"/>
                  </a:lnTo>
                  <a:lnTo>
                    <a:pt x="96000" y="24176"/>
                  </a:lnTo>
                  <a:lnTo>
                    <a:pt x="95741" y="24176"/>
                  </a:lnTo>
                  <a:lnTo>
                    <a:pt x="95482" y="24931"/>
                  </a:lnTo>
                  <a:lnTo>
                    <a:pt x="94705" y="25687"/>
                  </a:lnTo>
                  <a:lnTo>
                    <a:pt x="93669" y="26442"/>
                  </a:lnTo>
                  <a:lnTo>
                    <a:pt x="92633" y="28709"/>
                  </a:lnTo>
                  <a:lnTo>
                    <a:pt x="91597" y="30220"/>
                  </a:lnTo>
                  <a:lnTo>
                    <a:pt x="91338" y="30220"/>
                  </a:lnTo>
                  <a:lnTo>
                    <a:pt x="91079" y="30220"/>
                  </a:lnTo>
                  <a:lnTo>
                    <a:pt x="90820" y="30220"/>
                  </a:lnTo>
                  <a:lnTo>
                    <a:pt x="90561" y="30975"/>
                  </a:lnTo>
                  <a:lnTo>
                    <a:pt x="90302" y="30975"/>
                  </a:lnTo>
                  <a:lnTo>
                    <a:pt x="90043" y="30975"/>
                  </a:lnTo>
                  <a:lnTo>
                    <a:pt x="89784" y="31731"/>
                  </a:lnTo>
                  <a:lnTo>
                    <a:pt x="89784" y="32486"/>
                  </a:lnTo>
                  <a:lnTo>
                    <a:pt x="89525" y="32486"/>
                  </a:lnTo>
                  <a:lnTo>
                    <a:pt x="89525" y="33242"/>
                  </a:lnTo>
                  <a:lnTo>
                    <a:pt x="89525" y="33997"/>
                  </a:lnTo>
                  <a:lnTo>
                    <a:pt x="89525" y="34753"/>
                  </a:lnTo>
                  <a:lnTo>
                    <a:pt x="89309" y="36264"/>
                  </a:lnTo>
                  <a:lnTo>
                    <a:pt x="88791" y="37775"/>
                  </a:lnTo>
                  <a:lnTo>
                    <a:pt x="88532" y="37775"/>
                  </a:lnTo>
                  <a:lnTo>
                    <a:pt x="88273" y="37775"/>
                  </a:lnTo>
                  <a:lnTo>
                    <a:pt x="88014" y="38530"/>
                  </a:lnTo>
                  <a:lnTo>
                    <a:pt x="87755" y="38530"/>
                  </a:lnTo>
                  <a:lnTo>
                    <a:pt x="87755" y="39286"/>
                  </a:lnTo>
                  <a:lnTo>
                    <a:pt x="87496" y="39286"/>
                  </a:lnTo>
                  <a:lnTo>
                    <a:pt x="87496" y="40041"/>
                  </a:lnTo>
                  <a:lnTo>
                    <a:pt x="87237" y="40797"/>
                  </a:lnTo>
                  <a:lnTo>
                    <a:pt x="86978" y="41552"/>
                  </a:lnTo>
                  <a:lnTo>
                    <a:pt x="86719" y="42308"/>
                  </a:lnTo>
                  <a:lnTo>
                    <a:pt x="86201" y="42308"/>
                  </a:lnTo>
                  <a:lnTo>
                    <a:pt x="85942" y="43064"/>
                  </a:lnTo>
                  <a:lnTo>
                    <a:pt x="85683" y="43064"/>
                  </a:lnTo>
                  <a:lnTo>
                    <a:pt x="85424" y="43064"/>
                  </a:lnTo>
                  <a:lnTo>
                    <a:pt x="84647" y="42308"/>
                  </a:lnTo>
                  <a:lnTo>
                    <a:pt x="83093" y="42308"/>
                  </a:lnTo>
                  <a:lnTo>
                    <a:pt x="82834" y="42308"/>
                  </a:lnTo>
                  <a:lnTo>
                    <a:pt x="82575" y="42308"/>
                  </a:lnTo>
                  <a:lnTo>
                    <a:pt x="81798" y="41552"/>
                  </a:lnTo>
                  <a:lnTo>
                    <a:pt x="81539" y="41552"/>
                  </a:lnTo>
                  <a:lnTo>
                    <a:pt x="81280" y="41552"/>
                  </a:lnTo>
                  <a:lnTo>
                    <a:pt x="81021" y="41552"/>
                  </a:lnTo>
                  <a:lnTo>
                    <a:pt x="80762" y="42308"/>
                  </a:lnTo>
                  <a:lnTo>
                    <a:pt x="80503" y="43064"/>
                  </a:lnTo>
                  <a:lnTo>
                    <a:pt x="80244" y="43819"/>
                  </a:lnTo>
                  <a:lnTo>
                    <a:pt x="79985" y="44575"/>
                  </a:lnTo>
                  <a:lnTo>
                    <a:pt x="79726" y="44575"/>
                  </a:lnTo>
                  <a:lnTo>
                    <a:pt x="79208" y="45330"/>
                  </a:lnTo>
                  <a:lnTo>
                    <a:pt x="78949" y="45330"/>
                  </a:lnTo>
                  <a:lnTo>
                    <a:pt x="78690" y="45330"/>
                  </a:lnTo>
                  <a:lnTo>
                    <a:pt x="78431" y="45330"/>
                  </a:lnTo>
                  <a:lnTo>
                    <a:pt x="76661" y="43064"/>
                  </a:lnTo>
                  <a:lnTo>
                    <a:pt x="76402" y="43064"/>
                  </a:lnTo>
                  <a:lnTo>
                    <a:pt x="76143" y="43064"/>
                  </a:lnTo>
                  <a:lnTo>
                    <a:pt x="75884" y="43064"/>
                  </a:lnTo>
                  <a:lnTo>
                    <a:pt x="75366" y="43064"/>
                  </a:lnTo>
                  <a:lnTo>
                    <a:pt x="75107" y="43064"/>
                  </a:lnTo>
                  <a:lnTo>
                    <a:pt x="74848" y="43064"/>
                  </a:lnTo>
                  <a:lnTo>
                    <a:pt x="74589" y="43819"/>
                  </a:lnTo>
                  <a:lnTo>
                    <a:pt x="74330" y="43819"/>
                  </a:lnTo>
                  <a:lnTo>
                    <a:pt x="74071" y="44575"/>
                  </a:lnTo>
                  <a:lnTo>
                    <a:pt x="73553" y="46086"/>
                  </a:lnTo>
                  <a:lnTo>
                    <a:pt x="73294" y="47597"/>
                  </a:lnTo>
                  <a:lnTo>
                    <a:pt x="72258" y="50619"/>
                  </a:lnTo>
                  <a:lnTo>
                    <a:pt x="71482" y="53515"/>
                  </a:lnTo>
                  <a:lnTo>
                    <a:pt x="70446" y="58048"/>
                  </a:lnTo>
                  <a:lnTo>
                    <a:pt x="69669" y="64092"/>
                  </a:lnTo>
                  <a:lnTo>
                    <a:pt x="69669" y="70891"/>
                  </a:lnTo>
                  <a:lnTo>
                    <a:pt x="69669" y="71647"/>
                  </a:lnTo>
                  <a:lnTo>
                    <a:pt x="69669" y="72402"/>
                  </a:lnTo>
                  <a:lnTo>
                    <a:pt x="69669" y="73158"/>
                  </a:lnTo>
                  <a:lnTo>
                    <a:pt x="69669" y="73913"/>
                  </a:lnTo>
                  <a:lnTo>
                    <a:pt x="69669" y="74669"/>
                  </a:lnTo>
                  <a:lnTo>
                    <a:pt x="69669" y="75424"/>
                  </a:lnTo>
                  <a:lnTo>
                    <a:pt x="69669" y="76180"/>
                  </a:lnTo>
                  <a:lnTo>
                    <a:pt x="69669" y="77691"/>
                  </a:lnTo>
                  <a:lnTo>
                    <a:pt x="69928" y="80713"/>
                  </a:lnTo>
                  <a:lnTo>
                    <a:pt x="70187" y="80713"/>
                  </a:lnTo>
                  <a:lnTo>
                    <a:pt x="70446" y="81469"/>
                  </a:lnTo>
                  <a:lnTo>
                    <a:pt x="70446" y="82980"/>
                  </a:lnTo>
                  <a:lnTo>
                    <a:pt x="70705" y="82980"/>
                  </a:lnTo>
                  <a:lnTo>
                    <a:pt x="70705" y="83735"/>
                  </a:lnTo>
                  <a:lnTo>
                    <a:pt x="70705" y="84491"/>
                  </a:lnTo>
                  <a:lnTo>
                    <a:pt x="70446" y="84491"/>
                  </a:lnTo>
                  <a:lnTo>
                    <a:pt x="70446" y="85246"/>
                  </a:lnTo>
                  <a:lnTo>
                    <a:pt x="70187" y="85246"/>
                  </a:lnTo>
                  <a:lnTo>
                    <a:pt x="69928" y="86002"/>
                  </a:lnTo>
                  <a:lnTo>
                    <a:pt x="68892" y="86757"/>
                  </a:lnTo>
                  <a:lnTo>
                    <a:pt x="67856" y="86757"/>
                  </a:lnTo>
                  <a:lnTo>
                    <a:pt x="66820" y="86757"/>
                  </a:lnTo>
                  <a:lnTo>
                    <a:pt x="66561" y="86757"/>
                  </a:lnTo>
                  <a:lnTo>
                    <a:pt x="66302" y="86757"/>
                  </a:lnTo>
                  <a:lnTo>
                    <a:pt x="65525" y="86002"/>
                  </a:lnTo>
                  <a:lnTo>
                    <a:pt x="64532" y="84491"/>
                  </a:lnTo>
                  <a:lnTo>
                    <a:pt x="63237" y="79202"/>
                  </a:lnTo>
                  <a:lnTo>
                    <a:pt x="61942" y="75424"/>
                  </a:lnTo>
                  <a:lnTo>
                    <a:pt x="60647" y="73158"/>
                  </a:lnTo>
                  <a:lnTo>
                    <a:pt x="59352" y="70891"/>
                  </a:lnTo>
                  <a:lnTo>
                    <a:pt x="57539" y="73913"/>
                  </a:lnTo>
                  <a:lnTo>
                    <a:pt x="56244" y="82224"/>
                  </a:lnTo>
                  <a:lnTo>
                    <a:pt x="54431" y="83735"/>
                  </a:lnTo>
                  <a:lnTo>
                    <a:pt x="52618" y="82224"/>
                  </a:lnTo>
                  <a:lnTo>
                    <a:pt x="51107" y="84491"/>
                  </a:lnTo>
                  <a:lnTo>
                    <a:pt x="49035" y="84491"/>
                  </a:lnTo>
                  <a:lnTo>
                    <a:pt x="47741" y="84491"/>
                  </a:lnTo>
                  <a:lnTo>
                    <a:pt x="46446" y="89024"/>
                  </a:lnTo>
                  <a:lnTo>
                    <a:pt x="43856" y="92046"/>
                  </a:lnTo>
                  <a:lnTo>
                    <a:pt x="40748" y="95823"/>
                  </a:lnTo>
                  <a:lnTo>
                    <a:pt x="39755" y="97334"/>
                  </a:lnTo>
                  <a:lnTo>
                    <a:pt x="37424" y="97334"/>
                  </a:lnTo>
                  <a:lnTo>
                    <a:pt x="35093" y="93557"/>
                  </a:lnTo>
                  <a:lnTo>
                    <a:pt x="33798" y="90535"/>
                  </a:lnTo>
                  <a:lnTo>
                    <a:pt x="31985" y="89779"/>
                  </a:lnTo>
                  <a:lnTo>
                    <a:pt x="29913" y="88268"/>
                  </a:lnTo>
                  <a:lnTo>
                    <a:pt x="27107" y="88268"/>
                  </a:lnTo>
                  <a:lnTo>
                    <a:pt x="26589" y="88268"/>
                  </a:lnTo>
                  <a:lnTo>
                    <a:pt x="25812" y="87513"/>
                  </a:lnTo>
                  <a:lnTo>
                    <a:pt x="25035" y="87513"/>
                  </a:lnTo>
                  <a:lnTo>
                    <a:pt x="24517" y="87513"/>
                  </a:lnTo>
                  <a:lnTo>
                    <a:pt x="24258" y="88268"/>
                  </a:lnTo>
                  <a:lnTo>
                    <a:pt x="24000" y="88268"/>
                  </a:lnTo>
                  <a:lnTo>
                    <a:pt x="23741" y="89024"/>
                  </a:lnTo>
                  <a:lnTo>
                    <a:pt x="23482" y="89779"/>
                  </a:lnTo>
                  <a:lnTo>
                    <a:pt x="22446" y="92046"/>
                  </a:lnTo>
                  <a:lnTo>
                    <a:pt x="21410" y="94312"/>
                  </a:lnTo>
                  <a:lnTo>
                    <a:pt x="19856" y="98845"/>
                  </a:lnTo>
                  <a:lnTo>
                    <a:pt x="19597" y="99601"/>
                  </a:lnTo>
                  <a:lnTo>
                    <a:pt x="18820" y="101867"/>
                  </a:lnTo>
                  <a:lnTo>
                    <a:pt x="18302" y="102623"/>
                  </a:lnTo>
                  <a:lnTo>
                    <a:pt x="18043" y="103378"/>
                  </a:lnTo>
                  <a:lnTo>
                    <a:pt x="17784" y="103378"/>
                  </a:lnTo>
                  <a:lnTo>
                    <a:pt x="17525" y="103378"/>
                  </a:lnTo>
                  <a:lnTo>
                    <a:pt x="17266" y="103378"/>
                  </a:lnTo>
                  <a:lnTo>
                    <a:pt x="17007" y="103378"/>
                  </a:lnTo>
                  <a:lnTo>
                    <a:pt x="16748" y="103378"/>
                  </a:lnTo>
                  <a:lnTo>
                    <a:pt x="16489" y="103378"/>
                  </a:lnTo>
                  <a:lnTo>
                    <a:pt x="15971" y="103378"/>
                  </a:lnTo>
                  <a:lnTo>
                    <a:pt x="15453" y="103378"/>
                  </a:lnTo>
                  <a:lnTo>
                    <a:pt x="15194" y="103378"/>
                  </a:lnTo>
                  <a:lnTo>
                    <a:pt x="14460" y="104134"/>
                  </a:lnTo>
                  <a:lnTo>
                    <a:pt x="14201" y="104134"/>
                  </a:lnTo>
                  <a:lnTo>
                    <a:pt x="10057" y="105645"/>
                  </a:lnTo>
                  <a:lnTo>
                    <a:pt x="9798" y="106400"/>
                  </a:lnTo>
                  <a:lnTo>
                    <a:pt x="9021" y="107156"/>
                  </a:lnTo>
                  <a:lnTo>
                    <a:pt x="8503" y="107156"/>
                  </a:lnTo>
                  <a:lnTo>
                    <a:pt x="7985" y="107911"/>
                  </a:lnTo>
                  <a:lnTo>
                    <a:pt x="7726" y="107911"/>
                  </a:lnTo>
                  <a:lnTo>
                    <a:pt x="7467" y="107911"/>
                  </a:lnTo>
                  <a:lnTo>
                    <a:pt x="7208" y="107911"/>
                  </a:lnTo>
                  <a:lnTo>
                    <a:pt x="6431" y="107156"/>
                  </a:lnTo>
                  <a:lnTo>
                    <a:pt x="5913" y="107156"/>
                  </a:lnTo>
                  <a:lnTo>
                    <a:pt x="5395" y="107156"/>
                  </a:lnTo>
                  <a:lnTo>
                    <a:pt x="5136" y="107911"/>
                  </a:lnTo>
                  <a:lnTo>
                    <a:pt x="4877" y="107911"/>
                  </a:lnTo>
                  <a:lnTo>
                    <a:pt x="4618" y="107911"/>
                  </a:lnTo>
                  <a:lnTo>
                    <a:pt x="4359" y="108667"/>
                  </a:lnTo>
                  <a:lnTo>
                    <a:pt x="4359" y="109422"/>
                  </a:lnTo>
                  <a:lnTo>
                    <a:pt x="4359" y="110178"/>
                  </a:lnTo>
                  <a:lnTo>
                    <a:pt x="4100" y="110178"/>
                  </a:lnTo>
                  <a:lnTo>
                    <a:pt x="4100" y="110933"/>
                  </a:lnTo>
                  <a:lnTo>
                    <a:pt x="3841" y="110933"/>
                  </a:lnTo>
                  <a:lnTo>
                    <a:pt x="3582" y="111689"/>
                  </a:lnTo>
                  <a:lnTo>
                    <a:pt x="3323" y="111689"/>
                  </a:lnTo>
                  <a:lnTo>
                    <a:pt x="2589" y="112444"/>
                  </a:lnTo>
                  <a:lnTo>
                    <a:pt x="2330" y="113200"/>
                  </a:lnTo>
                  <a:lnTo>
                    <a:pt x="2071" y="113200"/>
                  </a:lnTo>
                  <a:lnTo>
                    <a:pt x="2071" y="11395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3022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7305675" y="6372225"/>
              <a:ext cx="19048" cy="28575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80000"/>
                  </a:lnTo>
                  <a:lnTo>
                    <a:pt x="60000" y="40000"/>
                  </a:lnTo>
                  <a:lnTo>
                    <a:pt x="60000" y="40000"/>
                  </a:lnTo>
                  <a:lnTo>
                    <a:pt x="0" y="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12000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7296150" y="6343650"/>
              <a:ext cx="9524" cy="28575"/>
            </a:xfrm>
            <a:custGeom>
              <a:pathLst>
                <a:path extrusionOk="0" h="120000" w="120000">
                  <a:moveTo>
                    <a:pt x="0" y="80000"/>
                  </a:moveTo>
                  <a:lnTo>
                    <a:pt x="120000" y="120000"/>
                  </a:lnTo>
                  <a:lnTo>
                    <a:pt x="0" y="0"/>
                  </a:lnTo>
                  <a:lnTo>
                    <a:pt x="0" y="80000"/>
                  </a:lnTo>
                  <a:lnTo>
                    <a:pt x="0" y="80000"/>
                  </a:lnTo>
                  <a:lnTo>
                    <a:pt x="0" y="8000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8223250" y="5678487"/>
              <a:ext cx="482599" cy="1176337"/>
            </a:xfrm>
            <a:custGeom>
              <a:pathLst>
                <a:path extrusionOk="0" h="120000" w="120000">
                  <a:moveTo>
                    <a:pt x="110526" y="6801"/>
                  </a:moveTo>
                  <a:lnTo>
                    <a:pt x="108157" y="6801"/>
                  </a:lnTo>
                  <a:lnTo>
                    <a:pt x="105789" y="6801"/>
                  </a:lnTo>
                  <a:lnTo>
                    <a:pt x="101052" y="6801"/>
                  </a:lnTo>
                  <a:lnTo>
                    <a:pt x="93947" y="7773"/>
                  </a:lnTo>
                  <a:lnTo>
                    <a:pt x="84473" y="1943"/>
                  </a:lnTo>
                  <a:lnTo>
                    <a:pt x="77368" y="0"/>
                  </a:lnTo>
                  <a:lnTo>
                    <a:pt x="77368" y="0"/>
                  </a:lnTo>
                  <a:lnTo>
                    <a:pt x="64736" y="27044"/>
                  </a:lnTo>
                  <a:lnTo>
                    <a:pt x="56842" y="35141"/>
                  </a:lnTo>
                  <a:lnTo>
                    <a:pt x="43421" y="45506"/>
                  </a:lnTo>
                  <a:lnTo>
                    <a:pt x="37894" y="52955"/>
                  </a:lnTo>
                  <a:lnTo>
                    <a:pt x="48947" y="65587"/>
                  </a:lnTo>
                  <a:lnTo>
                    <a:pt x="39473" y="74979"/>
                  </a:lnTo>
                  <a:lnTo>
                    <a:pt x="26842" y="81457"/>
                  </a:lnTo>
                  <a:lnTo>
                    <a:pt x="11842" y="87287"/>
                  </a:lnTo>
                  <a:lnTo>
                    <a:pt x="9473" y="99271"/>
                  </a:lnTo>
                  <a:lnTo>
                    <a:pt x="0" y="120000"/>
                  </a:lnTo>
                  <a:lnTo>
                    <a:pt x="79736" y="120000"/>
                  </a:lnTo>
                  <a:lnTo>
                    <a:pt x="71052" y="103481"/>
                  </a:lnTo>
                  <a:lnTo>
                    <a:pt x="75789" y="95384"/>
                  </a:lnTo>
                  <a:lnTo>
                    <a:pt x="70263" y="87287"/>
                  </a:lnTo>
                  <a:lnTo>
                    <a:pt x="75000" y="80809"/>
                  </a:lnTo>
                  <a:lnTo>
                    <a:pt x="72631" y="75303"/>
                  </a:lnTo>
                  <a:lnTo>
                    <a:pt x="75789" y="63319"/>
                  </a:lnTo>
                  <a:lnTo>
                    <a:pt x="85263" y="50688"/>
                  </a:lnTo>
                  <a:lnTo>
                    <a:pt x="93947" y="40323"/>
                  </a:lnTo>
                  <a:lnTo>
                    <a:pt x="105789" y="29959"/>
                  </a:lnTo>
                  <a:lnTo>
                    <a:pt x="112105" y="25748"/>
                  </a:lnTo>
                  <a:lnTo>
                    <a:pt x="120000" y="1943"/>
                  </a:lnTo>
                  <a:lnTo>
                    <a:pt x="117631" y="3886"/>
                  </a:lnTo>
                  <a:lnTo>
                    <a:pt x="115263" y="4858"/>
                  </a:lnTo>
                  <a:lnTo>
                    <a:pt x="115263" y="5829"/>
                  </a:lnTo>
                  <a:lnTo>
                    <a:pt x="112894" y="5829"/>
                  </a:lnTo>
                  <a:lnTo>
                    <a:pt x="112894" y="6801"/>
                  </a:lnTo>
                  <a:lnTo>
                    <a:pt x="110526" y="6801"/>
                  </a:lnTo>
                  <a:lnTo>
                    <a:pt x="110526" y="6801"/>
                  </a:lnTo>
                  <a:lnTo>
                    <a:pt x="110526" y="6801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7807325" y="5640387"/>
              <a:ext cx="498475" cy="1217612"/>
            </a:xfrm>
            <a:custGeom>
              <a:pathLst>
                <a:path extrusionOk="0" h="120000" w="120000">
                  <a:moveTo>
                    <a:pt x="108535" y="938"/>
                  </a:moveTo>
                  <a:lnTo>
                    <a:pt x="106242" y="938"/>
                  </a:lnTo>
                  <a:lnTo>
                    <a:pt x="103949" y="1877"/>
                  </a:lnTo>
                  <a:lnTo>
                    <a:pt x="97070" y="2816"/>
                  </a:lnTo>
                  <a:lnTo>
                    <a:pt x="87898" y="3754"/>
                  </a:lnTo>
                  <a:lnTo>
                    <a:pt x="78726" y="6571"/>
                  </a:lnTo>
                  <a:lnTo>
                    <a:pt x="71847" y="7509"/>
                  </a:lnTo>
                  <a:lnTo>
                    <a:pt x="67261" y="8448"/>
                  </a:lnTo>
                  <a:lnTo>
                    <a:pt x="64968" y="8448"/>
                  </a:lnTo>
                  <a:lnTo>
                    <a:pt x="57324" y="26440"/>
                  </a:lnTo>
                  <a:lnTo>
                    <a:pt x="42038" y="35202"/>
                  </a:lnTo>
                  <a:lnTo>
                    <a:pt x="20636" y="59921"/>
                  </a:lnTo>
                  <a:lnTo>
                    <a:pt x="31337" y="86831"/>
                  </a:lnTo>
                  <a:lnTo>
                    <a:pt x="15286" y="106232"/>
                  </a:lnTo>
                  <a:lnTo>
                    <a:pt x="0" y="120000"/>
                  </a:lnTo>
                  <a:lnTo>
                    <a:pt x="41273" y="120000"/>
                  </a:lnTo>
                  <a:lnTo>
                    <a:pt x="45859" y="95593"/>
                  </a:lnTo>
                  <a:lnTo>
                    <a:pt x="56560" y="78070"/>
                  </a:lnTo>
                  <a:lnTo>
                    <a:pt x="61146" y="57418"/>
                  </a:lnTo>
                  <a:lnTo>
                    <a:pt x="83312" y="51160"/>
                  </a:lnTo>
                  <a:lnTo>
                    <a:pt x="90955" y="34576"/>
                  </a:lnTo>
                  <a:lnTo>
                    <a:pt x="113121" y="21121"/>
                  </a:lnTo>
                  <a:lnTo>
                    <a:pt x="120000" y="0"/>
                  </a:lnTo>
                  <a:lnTo>
                    <a:pt x="115414" y="0"/>
                  </a:lnTo>
                  <a:lnTo>
                    <a:pt x="113121" y="0"/>
                  </a:lnTo>
                  <a:lnTo>
                    <a:pt x="110828" y="0"/>
                  </a:lnTo>
                  <a:lnTo>
                    <a:pt x="108535" y="938"/>
                  </a:lnTo>
                  <a:lnTo>
                    <a:pt x="108535" y="938"/>
                  </a:lnTo>
                  <a:lnTo>
                    <a:pt x="108535" y="938"/>
                  </a:lnTo>
                  <a:lnTo>
                    <a:pt x="108535" y="938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7461250" y="5868987"/>
              <a:ext cx="436562" cy="989012"/>
            </a:xfrm>
            <a:custGeom>
              <a:pathLst>
                <a:path extrusionOk="0" h="120000" w="120000">
                  <a:moveTo>
                    <a:pt x="112145" y="2311"/>
                  </a:moveTo>
                  <a:lnTo>
                    <a:pt x="104290" y="1155"/>
                  </a:lnTo>
                  <a:lnTo>
                    <a:pt x="88581" y="1155"/>
                  </a:lnTo>
                  <a:lnTo>
                    <a:pt x="88581" y="1155"/>
                  </a:lnTo>
                  <a:lnTo>
                    <a:pt x="85963" y="1155"/>
                  </a:lnTo>
                  <a:lnTo>
                    <a:pt x="80727" y="0"/>
                  </a:lnTo>
                  <a:lnTo>
                    <a:pt x="75490" y="0"/>
                  </a:lnTo>
                  <a:lnTo>
                    <a:pt x="72436" y="0"/>
                  </a:lnTo>
                  <a:lnTo>
                    <a:pt x="69818" y="0"/>
                  </a:lnTo>
                  <a:lnTo>
                    <a:pt x="62836" y="22536"/>
                  </a:lnTo>
                  <a:lnTo>
                    <a:pt x="55854" y="35634"/>
                  </a:lnTo>
                  <a:lnTo>
                    <a:pt x="25309" y="57592"/>
                  </a:lnTo>
                  <a:lnTo>
                    <a:pt x="23563" y="84943"/>
                  </a:lnTo>
                  <a:lnTo>
                    <a:pt x="10472" y="100738"/>
                  </a:lnTo>
                  <a:lnTo>
                    <a:pt x="0" y="120000"/>
                  </a:lnTo>
                  <a:lnTo>
                    <a:pt x="34036" y="120000"/>
                  </a:lnTo>
                  <a:lnTo>
                    <a:pt x="40145" y="106902"/>
                  </a:lnTo>
                  <a:lnTo>
                    <a:pt x="58472" y="86099"/>
                  </a:lnTo>
                  <a:lnTo>
                    <a:pt x="68945" y="60674"/>
                  </a:lnTo>
                  <a:lnTo>
                    <a:pt x="80290" y="49502"/>
                  </a:lnTo>
                  <a:lnTo>
                    <a:pt x="94254" y="40642"/>
                  </a:lnTo>
                  <a:lnTo>
                    <a:pt x="96872" y="27929"/>
                  </a:lnTo>
                  <a:lnTo>
                    <a:pt x="104727" y="21380"/>
                  </a:lnTo>
                  <a:lnTo>
                    <a:pt x="114327" y="15216"/>
                  </a:lnTo>
                  <a:lnTo>
                    <a:pt x="120000" y="1155"/>
                  </a:lnTo>
                  <a:lnTo>
                    <a:pt x="114763" y="2311"/>
                  </a:lnTo>
                  <a:lnTo>
                    <a:pt x="112145" y="2311"/>
                  </a:lnTo>
                  <a:lnTo>
                    <a:pt x="112145" y="2311"/>
                  </a:lnTo>
                  <a:lnTo>
                    <a:pt x="112145" y="2311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7178675" y="5888037"/>
              <a:ext cx="338136" cy="969960"/>
            </a:xfrm>
            <a:custGeom>
              <a:pathLst>
                <a:path extrusionOk="0" h="120000" w="120000">
                  <a:moveTo>
                    <a:pt x="96338" y="2356"/>
                  </a:moveTo>
                  <a:lnTo>
                    <a:pt x="89577" y="4713"/>
                  </a:lnTo>
                  <a:lnTo>
                    <a:pt x="86197" y="7070"/>
                  </a:lnTo>
                  <a:lnTo>
                    <a:pt x="72112" y="11783"/>
                  </a:lnTo>
                  <a:lnTo>
                    <a:pt x="61971" y="16301"/>
                  </a:lnTo>
                  <a:lnTo>
                    <a:pt x="48450" y="23371"/>
                  </a:lnTo>
                  <a:lnTo>
                    <a:pt x="38309" y="32798"/>
                  </a:lnTo>
                  <a:lnTo>
                    <a:pt x="38309" y="43404"/>
                  </a:lnTo>
                  <a:lnTo>
                    <a:pt x="38309" y="44582"/>
                  </a:lnTo>
                  <a:lnTo>
                    <a:pt x="38309" y="45761"/>
                  </a:lnTo>
                  <a:lnTo>
                    <a:pt x="38309" y="46939"/>
                  </a:lnTo>
                  <a:lnTo>
                    <a:pt x="38309" y="48117"/>
                  </a:lnTo>
                  <a:lnTo>
                    <a:pt x="38309" y="49296"/>
                  </a:lnTo>
                  <a:lnTo>
                    <a:pt x="38309" y="49296"/>
                  </a:lnTo>
                  <a:lnTo>
                    <a:pt x="38309" y="50474"/>
                  </a:lnTo>
                  <a:lnTo>
                    <a:pt x="38309" y="52831"/>
                  </a:lnTo>
                  <a:lnTo>
                    <a:pt x="41690" y="56366"/>
                  </a:lnTo>
                  <a:lnTo>
                    <a:pt x="45070" y="59901"/>
                  </a:lnTo>
                  <a:lnTo>
                    <a:pt x="48450" y="61080"/>
                  </a:lnTo>
                  <a:lnTo>
                    <a:pt x="48450" y="61080"/>
                  </a:lnTo>
                  <a:lnTo>
                    <a:pt x="51830" y="62258"/>
                  </a:lnTo>
                  <a:lnTo>
                    <a:pt x="51830" y="63436"/>
                  </a:lnTo>
                  <a:lnTo>
                    <a:pt x="51830" y="63436"/>
                  </a:lnTo>
                  <a:lnTo>
                    <a:pt x="13521" y="85826"/>
                  </a:lnTo>
                  <a:lnTo>
                    <a:pt x="10140" y="92504"/>
                  </a:lnTo>
                  <a:lnTo>
                    <a:pt x="0" y="107430"/>
                  </a:lnTo>
                  <a:lnTo>
                    <a:pt x="28169" y="120000"/>
                  </a:lnTo>
                  <a:lnTo>
                    <a:pt x="64225" y="120000"/>
                  </a:lnTo>
                  <a:lnTo>
                    <a:pt x="58591" y="109001"/>
                  </a:lnTo>
                  <a:lnTo>
                    <a:pt x="67605" y="101145"/>
                  </a:lnTo>
                  <a:lnTo>
                    <a:pt x="84507" y="88183"/>
                  </a:lnTo>
                  <a:lnTo>
                    <a:pt x="93521" y="74042"/>
                  </a:lnTo>
                  <a:lnTo>
                    <a:pt x="87887" y="57937"/>
                  </a:lnTo>
                  <a:lnTo>
                    <a:pt x="95774" y="39869"/>
                  </a:lnTo>
                  <a:lnTo>
                    <a:pt x="119436" y="18657"/>
                  </a:lnTo>
                  <a:lnTo>
                    <a:pt x="119999" y="0"/>
                  </a:lnTo>
                  <a:lnTo>
                    <a:pt x="116619" y="0"/>
                  </a:lnTo>
                  <a:lnTo>
                    <a:pt x="113239" y="0"/>
                  </a:lnTo>
                  <a:lnTo>
                    <a:pt x="109859" y="0"/>
                  </a:lnTo>
                  <a:lnTo>
                    <a:pt x="106478" y="0"/>
                  </a:lnTo>
                  <a:lnTo>
                    <a:pt x="103098" y="1178"/>
                  </a:lnTo>
                  <a:lnTo>
                    <a:pt x="99718" y="1178"/>
                  </a:lnTo>
                  <a:lnTo>
                    <a:pt x="96338" y="2356"/>
                  </a:lnTo>
                  <a:lnTo>
                    <a:pt x="96338" y="2356"/>
                  </a:lnTo>
                  <a:lnTo>
                    <a:pt x="96338" y="2356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6813550" y="6248400"/>
              <a:ext cx="265110" cy="609599"/>
            </a:xfrm>
            <a:custGeom>
              <a:pathLst>
                <a:path extrusionOk="0" h="120000" w="120000">
                  <a:moveTo>
                    <a:pt x="107065" y="18750"/>
                  </a:moveTo>
                  <a:lnTo>
                    <a:pt x="85508" y="9375"/>
                  </a:lnTo>
                  <a:lnTo>
                    <a:pt x="63952" y="3750"/>
                  </a:lnTo>
                  <a:lnTo>
                    <a:pt x="42395" y="0"/>
                  </a:lnTo>
                  <a:lnTo>
                    <a:pt x="38802" y="21875"/>
                  </a:lnTo>
                  <a:lnTo>
                    <a:pt x="33053" y="35000"/>
                  </a:lnTo>
                  <a:lnTo>
                    <a:pt x="37365" y="52500"/>
                  </a:lnTo>
                  <a:lnTo>
                    <a:pt x="17245" y="60625"/>
                  </a:lnTo>
                  <a:lnTo>
                    <a:pt x="11497" y="80625"/>
                  </a:lnTo>
                  <a:lnTo>
                    <a:pt x="1437" y="93750"/>
                  </a:lnTo>
                  <a:lnTo>
                    <a:pt x="0" y="110000"/>
                  </a:lnTo>
                  <a:lnTo>
                    <a:pt x="33772" y="120000"/>
                  </a:lnTo>
                  <a:lnTo>
                    <a:pt x="107065" y="120000"/>
                  </a:lnTo>
                  <a:lnTo>
                    <a:pt x="96287" y="109375"/>
                  </a:lnTo>
                  <a:lnTo>
                    <a:pt x="74730" y="101250"/>
                  </a:lnTo>
                  <a:lnTo>
                    <a:pt x="99161" y="85625"/>
                  </a:lnTo>
                  <a:lnTo>
                    <a:pt x="87664" y="68750"/>
                  </a:lnTo>
                  <a:lnTo>
                    <a:pt x="94850" y="58125"/>
                  </a:lnTo>
                  <a:lnTo>
                    <a:pt x="100598" y="48125"/>
                  </a:lnTo>
                  <a:lnTo>
                    <a:pt x="120000" y="28125"/>
                  </a:lnTo>
                  <a:lnTo>
                    <a:pt x="107065" y="18750"/>
                  </a:lnTo>
                  <a:lnTo>
                    <a:pt x="107065" y="18750"/>
                  </a:lnTo>
                  <a:lnTo>
                    <a:pt x="107065" y="1875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6508750" y="6381750"/>
              <a:ext cx="263525" cy="476249"/>
            </a:xfrm>
            <a:custGeom>
              <a:pathLst>
                <a:path extrusionOk="0" h="120000" w="120000">
                  <a:moveTo>
                    <a:pt x="98313" y="4800"/>
                  </a:moveTo>
                  <a:lnTo>
                    <a:pt x="72289" y="0"/>
                  </a:lnTo>
                  <a:lnTo>
                    <a:pt x="56385" y="25600"/>
                  </a:lnTo>
                  <a:lnTo>
                    <a:pt x="50602" y="50400"/>
                  </a:lnTo>
                  <a:lnTo>
                    <a:pt x="33253" y="73600"/>
                  </a:lnTo>
                  <a:lnTo>
                    <a:pt x="41927" y="92800"/>
                  </a:lnTo>
                  <a:lnTo>
                    <a:pt x="27469" y="107200"/>
                  </a:lnTo>
                  <a:lnTo>
                    <a:pt x="0" y="120000"/>
                  </a:lnTo>
                  <a:lnTo>
                    <a:pt x="115662" y="120000"/>
                  </a:lnTo>
                  <a:lnTo>
                    <a:pt x="98313" y="108800"/>
                  </a:lnTo>
                  <a:lnTo>
                    <a:pt x="70843" y="93600"/>
                  </a:lnTo>
                  <a:lnTo>
                    <a:pt x="93975" y="75200"/>
                  </a:lnTo>
                  <a:lnTo>
                    <a:pt x="99759" y="53600"/>
                  </a:lnTo>
                  <a:lnTo>
                    <a:pt x="104096" y="37600"/>
                  </a:lnTo>
                  <a:lnTo>
                    <a:pt x="118554" y="24000"/>
                  </a:lnTo>
                  <a:lnTo>
                    <a:pt x="119999" y="0"/>
                  </a:lnTo>
                  <a:lnTo>
                    <a:pt x="98313" y="4800"/>
                  </a:lnTo>
                  <a:lnTo>
                    <a:pt x="98313" y="4800"/>
                  </a:lnTo>
                  <a:lnTo>
                    <a:pt x="98313" y="480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6207125" y="6410325"/>
              <a:ext cx="376236" cy="447674"/>
            </a:xfrm>
            <a:custGeom>
              <a:pathLst>
                <a:path extrusionOk="0" h="120000" w="120000">
                  <a:moveTo>
                    <a:pt x="101772" y="0"/>
                  </a:moveTo>
                  <a:lnTo>
                    <a:pt x="92658" y="0"/>
                  </a:lnTo>
                  <a:lnTo>
                    <a:pt x="80000" y="21276"/>
                  </a:lnTo>
                  <a:lnTo>
                    <a:pt x="74936" y="39148"/>
                  </a:lnTo>
                  <a:lnTo>
                    <a:pt x="60759" y="61276"/>
                  </a:lnTo>
                  <a:lnTo>
                    <a:pt x="41518" y="77446"/>
                  </a:lnTo>
                  <a:lnTo>
                    <a:pt x="30379" y="98723"/>
                  </a:lnTo>
                  <a:lnTo>
                    <a:pt x="0" y="120000"/>
                  </a:lnTo>
                  <a:lnTo>
                    <a:pt x="64810" y="120000"/>
                  </a:lnTo>
                  <a:lnTo>
                    <a:pt x="77974" y="108085"/>
                  </a:lnTo>
                  <a:lnTo>
                    <a:pt x="80000" y="83404"/>
                  </a:lnTo>
                  <a:lnTo>
                    <a:pt x="95189" y="62978"/>
                  </a:lnTo>
                  <a:lnTo>
                    <a:pt x="99240" y="29787"/>
                  </a:lnTo>
                  <a:lnTo>
                    <a:pt x="120000" y="0"/>
                  </a:lnTo>
                  <a:lnTo>
                    <a:pt x="101772" y="0"/>
                  </a:lnTo>
                  <a:lnTo>
                    <a:pt x="101772" y="0"/>
                  </a:lnTo>
                  <a:lnTo>
                    <a:pt x="101772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5832475" y="6486525"/>
              <a:ext cx="311149" cy="371473"/>
            </a:xfrm>
            <a:custGeom>
              <a:pathLst>
                <a:path extrusionOk="0" h="120000" w="120000">
                  <a:moveTo>
                    <a:pt x="102244" y="27692"/>
                  </a:moveTo>
                  <a:lnTo>
                    <a:pt x="69183" y="12307"/>
                  </a:lnTo>
                  <a:lnTo>
                    <a:pt x="50816" y="0"/>
                  </a:lnTo>
                  <a:lnTo>
                    <a:pt x="48979" y="31794"/>
                  </a:lnTo>
                  <a:lnTo>
                    <a:pt x="35510" y="51282"/>
                  </a:lnTo>
                  <a:lnTo>
                    <a:pt x="33061" y="82051"/>
                  </a:lnTo>
                  <a:lnTo>
                    <a:pt x="22040" y="103589"/>
                  </a:lnTo>
                  <a:lnTo>
                    <a:pt x="0" y="120000"/>
                  </a:lnTo>
                  <a:lnTo>
                    <a:pt x="89387" y="120000"/>
                  </a:lnTo>
                  <a:lnTo>
                    <a:pt x="104081" y="101538"/>
                  </a:lnTo>
                  <a:lnTo>
                    <a:pt x="96734" y="70769"/>
                  </a:lnTo>
                  <a:lnTo>
                    <a:pt x="119999" y="51282"/>
                  </a:lnTo>
                  <a:lnTo>
                    <a:pt x="116938" y="27692"/>
                  </a:lnTo>
                  <a:lnTo>
                    <a:pt x="102244" y="27692"/>
                  </a:lnTo>
                  <a:lnTo>
                    <a:pt x="102244" y="27692"/>
                  </a:lnTo>
                  <a:lnTo>
                    <a:pt x="102244" y="2769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5518150" y="6457950"/>
              <a:ext cx="301623" cy="400049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04842" y="0"/>
                  </a:lnTo>
                  <a:lnTo>
                    <a:pt x="99789" y="18095"/>
                  </a:lnTo>
                  <a:lnTo>
                    <a:pt x="87157" y="57142"/>
                  </a:lnTo>
                  <a:lnTo>
                    <a:pt x="59368" y="85714"/>
                  </a:lnTo>
                  <a:lnTo>
                    <a:pt x="39157" y="111428"/>
                  </a:lnTo>
                  <a:lnTo>
                    <a:pt x="0" y="120000"/>
                  </a:lnTo>
                  <a:lnTo>
                    <a:pt x="80842" y="120000"/>
                  </a:lnTo>
                  <a:lnTo>
                    <a:pt x="89684" y="89523"/>
                  </a:lnTo>
                  <a:lnTo>
                    <a:pt x="117473" y="42857"/>
                  </a:lnTo>
                  <a:lnTo>
                    <a:pt x="120000" y="18095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5032375" y="6648450"/>
              <a:ext cx="365125" cy="209549"/>
            </a:xfrm>
            <a:custGeom>
              <a:pathLst>
                <a:path extrusionOk="0" h="120000" w="120000">
                  <a:moveTo>
                    <a:pt x="102782" y="0"/>
                  </a:moveTo>
                  <a:lnTo>
                    <a:pt x="99652" y="0"/>
                  </a:lnTo>
                  <a:lnTo>
                    <a:pt x="96521" y="0"/>
                  </a:lnTo>
                  <a:lnTo>
                    <a:pt x="90260" y="0"/>
                  </a:lnTo>
                  <a:lnTo>
                    <a:pt x="84000" y="0"/>
                  </a:lnTo>
                  <a:lnTo>
                    <a:pt x="80869" y="0"/>
                  </a:lnTo>
                  <a:lnTo>
                    <a:pt x="72000" y="5454"/>
                  </a:lnTo>
                  <a:lnTo>
                    <a:pt x="68869" y="5454"/>
                  </a:lnTo>
                  <a:lnTo>
                    <a:pt x="18260" y="16363"/>
                  </a:lnTo>
                  <a:lnTo>
                    <a:pt x="5739" y="27272"/>
                  </a:lnTo>
                  <a:lnTo>
                    <a:pt x="12000" y="49090"/>
                  </a:lnTo>
                  <a:lnTo>
                    <a:pt x="0" y="90909"/>
                  </a:lnTo>
                  <a:lnTo>
                    <a:pt x="0" y="120000"/>
                  </a:lnTo>
                  <a:lnTo>
                    <a:pt x="84521" y="120000"/>
                  </a:lnTo>
                  <a:lnTo>
                    <a:pt x="106434" y="80000"/>
                  </a:lnTo>
                  <a:lnTo>
                    <a:pt x="120000" y="41818"/>
                  </a:lnTo>
                  <a:lnTo>
                    <a:pt x="111652" y="21818"/>
                  </a:lnTo>
                  <a:lnTo>
                    <a:pt x="112173" y="0"/>
                  </a:lnTo>
                  <a:lnTo>
                    <a:pt x="109043" y="0"/>
                  </a:lnTo>
                  <a:lnTo>
                    <a:pt x="105913" y="0"/>
                  </a:lnTo>
                  <a:lnTo>
                    <a:pt x="105913" y="0"/>
                  </a:lnTo>
                  <a:lnTo>
                    <a:pt x="102782" y="0"/>
                  </a:lnTo>
                  <a:lnTo>
                    <a:pt x="102782" y="0"/>
                  </a:lnTo>
                  <a:lnTo>
                    <a:pt x="102782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4832350" y="6696075"/>
              <a:ext cx="141287" cy="161925"/>
            </a:xfrm>
            <a:custGeom>
              <a:pathLst>
                <a:path extrusionOk="0" h="120000" w="120000">
                  <a:moveTo>
                    <a:pt x="95730" y="0"/>
                  </a:moveTo>
                  <a:lnTo>
                    <a:pt x="88988" y="56470"/>
                  </a:lnTo>
                  <a:lnTo>
                    <a:pt x="40449" y="84705"/>
                  </a:lnTo>
                  <a:lnTo>
                    <a:pt x="0" y="120000"/>
                  </a:lnTo>
                  <a:lnTo>
                    <a:pt x="88988" y="120000"/>
                  </a:lnTo>
                  <a:lnTo>
                    <a:pt x="118651" y="65882"/>
                  </a:lnTo>
                  <a:lnTo>
                    <a:pt x="120000" y="7058"/>
                  </a:lnTo>
                  <a:lnTo>
                    <a:pt x="95730" y="0"/>
                  </a:lnTo>
                  <a:lnTo>
                    <a:pt x="95730" y="0"/>
                  </a:lnTo>
                  <a:lnTo>
                    <a:pt x="95730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8702675" y="5345112"/>
              <a:ext cx="441324" cy="1512886"/>
            </a:xfrm>
            <a:custGeom>
              <a:pathLst>
                <a:path extrusionOk="0" h="120000" w="120000">
                  <a:moveTo>
                    <a:pt x="120000" y="3022"/>
                  </a:moveTo>
                  <a:lnTo>
                    <a:pt x="117410" y="3022"/>
                  </a:lnTo>
                  <a:lnTo>
                    <a:pt x="117410" y="2266"/>
                  </a:lnTo>
                  <a:lnTo>
                    <a:pt x="114820" y="2266"/>
                  </a:lnTo>
                  <a:lnTo>
                    <a:pt x="109640" y="1511"/>
                  </a:lnTo>
                  <a:lnTo>
                    <a:pt x="101870" y="755"/>
                  </a:lnTo>
                  <a:lnTo>
                    <a:pt x="91510" y="0"/>
                  </a:lnTo>
                  <a:lnTo>
                    <a:pt x="88920" y="755"/>
                  </a:lnTo>
                  <a:lnTo>
                    <a:pt x="85467" y="16243"/>
                  </a:lnTo>
                  <a:lnTo>
                    <a:pt x="79424" y="26316"/>
                  </a:lnTo>
                  <a:lnTo>
                    <a:pt x="78561" y="31353"/>
                  </a:lnTo>
                  <a:lnTo>
                    <a:pt x="86330" y="42686"/>
                  </a:lnTo>
                  <a:lnTo>
                    <a:pt x="80287" y="60566"/>
                  </a:lnTo>
                  <a:lnTo>
                    <a:pt x="75971" y="65603"/>
                  </a:lnTo>
                  <a:lnTo>
                    <a:pt x="67338" y="75676"/>
                  </a:lnTo>
                  <a:lnTo>
                    <a:pt x="74244" y="85750"/>
                  </a:lnTo>
                  <a:lnTo>
                    <a:pt x="59568" y="96327"/>
                  </a:lnTo>
                  <a:lnTo>
                    <a:pt x="41438" y="106652"/>
                  </a:lnTo>
                  <a:lnTo>
                    <a:pt x="21582" y="11320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3022"/>
                  </a:lnTo>
                  <a:lnTo>
                    <a:pt x="120000" y="3022"/>
                  </a:lnTo>
                  <a:lnTo>
                    <a:pt x="120000" y="302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2" name="Shape 2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095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031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508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08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08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08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08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5D9E9E"/>
            </a:gs>
          </a:gsLst>
          <a:lin ang="5400000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4716462" y="5345112"/>
            <a:ext cx="4427537" cy="1512887"/>
            <a:chOff x="4716462" y="5345112"/>
            <a:chExt cx="4427537" cy="1512887"/>
          </a:xfrm>
        </p:grpSpPr>
        <p:sp>
          <p:nvSpPr>
            <p:cNvPr id="35" name="Shape 35"/>
            <p:cNvSpPr/>
            <p:nvPr/>
          </p:nvSpPr>
          <p:spPr>
            <a:xfrm>
              <a:off x="4716462" y="5345112"/>
              <a:ext cx="4427537" cy="1512886"/>
            </a:xfrm>
            <a:custGeom>
              <a:pathLst>
                <a:path extrusionOk="0" h="120000" w="120000">
                  <a:moveTo>
                    <a:pt x="120000" y="3022"/>
                  </a:moveTo>
                  <a:lnTo>
                    <a:pt x="119741" y="3022"/>
                  </a:lnTo>
                  <a:lnTo>
                    <a:pt x="119741" y="2266"/>
                  </a:lnTo>
                  <a:lnTo>
                    <a:pt x="119482" y="2266"/>
                  </a:lnTo>
                  <a:lnTo>
                    <a:pt x="118964" y="1511"/>
                  </a:lnTo>
                  <a:lnTo>
                    <a:pt x="118187" y="755"/>
                  </a:lnTo>
                  <a:lnTo>
                    <a:pt x="117151" y="0"/>
                  </a:lnTo>
                  <a:lnTo>
                    <a:pt x="115597" y="3022"/>
                  </a:lnTo>
                  <a:lnTo>
                    <a:pt x="114086" y="6799"/>
                  </a:lnTo>
                  <a:lnTo>
                    <a:pt x="113050" y="11332"/>
                  </a:lnTo>
                  <a:lnTo>
                    <a:pt x="112791" y="12088"/>
                  </a:lnTo>
                  <a:lnTo>
                    <a:pt x="112791" y="12843"/>
                  </a:lnTo>
                  <a:lnTo>
                    <a:pt x="112273" y="13599"/>
                  </a:lnTo>
                  <a:lnTo>
                    <a:pt x="111496" y="15110"/>
                  </a:lnTo>
                  <a:lnTo>
                    <a:pt x="109683" y="16621"/>
                  </a:lnTo>
                  <a:lnTo>
                    <a:pt x="108388" y="19643"/>
                  </a:lnTo>
                  <a:lnTo>
                    <a:pt x="108388" y="25687"/>
                  </a:lnTo>
                  <a:lnTo>
                    <a:pt x="108388" y="26442"/>
                  </a:lnTo>
                  <a:lnTo>
                    <a:pt x="108129" y="27198"/>
                  </a:lnTo>
                  <a:lnTo>
                    <a:pt x="108129" y="27953"/>
                  </a:lnTo>
                  <a:lnTo>
                    <a:pt x="107870" y="28709"/>
                  </a:lnTo>
                  <a:lnTo>
                    <a:pt x="107870" y="30220"/>
                  </a:lnTo>
                  <a:lnTo>
                    <a:pt x="107611" y="30975"/>
                  </a:lnTo>
                  <a:lnTo>
                    <a:pt x="107352" y="30975"/>
                  </a:lnTo>
                  <a:lnTo>
                    <a:pt x="107352" y="31731"/>
                  </a:lnTo>
                  <a:lnTo>
                    <a:pt x="107093" y="31731"/>
                  </a:lnTo>
                  <a:lnTo>
                    <a:pt x="106834" y="31731"/>
                  </a:lnTo>
                  <a:lnTo>
                    <a:pt x="106575" y="31731"/>
                  </a:lnTo>
                  <a:lnTo>
                    <a:pt x="106057" y="31731"/>
                  </a:lnTo>
                  <a:lnTo>
                    <a:pt x="105280" y="32486"/>
                  </a:lnTo>
                  <a:lnTo>
                    <a:pt x="104244" y="27953"/>
                  </a:lnTo>
                  <a:lnTo>
                    <a:pt x="103467" y="26442"/>
                  </a:lnTo>
                  <a:lnTo>
                    <a:pt x="102431" y="27198"/>
                  </a:lnTo>
                  <a:lnTo>
                    <a:pt x="100661" y="27198"/>
                  </a:lnTo>
                  <a:lnTo>
                    <a:pt x="99107" y="25687"/>
                  </a:lnTo>
                  <a:lnTo>
                    <a:pt x="97553" y="24176"/>
                  </a:lnTo>
                  <a:lnTo>
                    <a:pt x="97035" y="23420"/>
                  </a:lnTo>
                  <a:lnTo>
                    <a:pt x="96776" y="23420"/>
                  </a:lnTo>
                  <a:lnTo>
                    <a:pt x="96517" y="23420"/>
                  </a:lnTo>
                  <a:lnTo>
                    <a:pt x="96258" y="23420"/>
                  </a:lnTo>
                  <a:lnTo>
                    <a:pt x="96000" y="24176"/>
                  </a:lnTo>
                  <a:lnTo>
                    <a:pt x="95741" y="24176"/>
                  </a:lnTo>
                  <a:lnTo>
                    <a:pt x="95482" y="24931"/>
                  </a:lnTo>
                  <a:lnTo>
                    <a:pt x="94705" y="25687"/>
                  </a:lnTo>
                  <a:lnTo>
                    <a:pt x="93669" y="26442"/>
                  </a:lnTo>
                  <a:lnTo>
                    <a:pt x="92633" y="28709"/>
                  </a:lnTo>
                  <a:lnTo>
                    <a:pt x="91597" y="30220"/>
                  </a:lnTo>
                  <a:lnTo>
                    <a:pt x="91338" y="30220"/>
                  </a:lnTo>
                  <a:lnTo>
                    <a:pt x="91079" y="30220"/>
                  </a:lnTo>
                  <a:lnTo>
                    <a:pt x="90820" y="30220"/>
                  </a:lnTo>
                  <a:lnTo>
                    <a:pt x="90561" y="30975"/>
                  </a:lnTo>
                  <a:lnTo>
                    <a:pt x="90302" y="30975"/>
                  </a:lnTo>
                  <a:lnTo>
                    <a:pt x="90043" y="30975"/>
                  </a:lnTo>
                  <a:lnTo>
                    <a:pt x="89784" y="31731"/>
                  </a:lnTo>
                  <a:lnTo>
                    <a:pt x="89784" y="32486"/>
                  </a:lnTo>
                  <a:lnTo>
                    <a:pt x="89525" y="32486"/>
                  </a:lnTo>
                  <a:lnTo>
                    <a:pt x="89525" y="33242"/>
                  </a:lnTo>
                  <a:lnTo>
                    <a:pt x="89525" y="33997"/>
                  </a:lnTo>
                  <a:lnTo>
                    <a:pt x="89525" y="34753"/>
                  </a:lnTo>
                  <a:lnTo>
                    <a:pt x="89309" y="36264"/>
                  </a:lnTo>
                  <a:lnTo>
                    <a:pt x="88791" y="37775"/>
                  </a:lnTo>
                  <a:lnTo>
                    <a:pt x="88532" y="37775"/>
                  </a:lnTo>
                  <a:lnTo>
                    <a:pt x="88273" y="37775"/>
                  </a:lnTo>
                  <a:lnTo>
                    <a:pt x="88014" y="38530"/>
                  </a:lnTo>
                  <a:lnTo>
                    <a:pt x="87755" y="38530"/>
                  </a:lnTo>
                  <a:lnTo>
                    <a:pt x="87755" y="39286"/>
                  </a:lnTo>
                  <a:lnTo>
                    <a:pt x="87496" y="39286"/>
                  </a:lnTo>
                  <a:lnTo>
                    <a:pt x="87496" y="40041"/>
                  </a:lnTo>
                  <a:lnTo>
                    <a:pt x="87237" y="40797"/>
                  </a:lnTo>
                  <a:lnTo>
                    <a:pt x="86978" y="41552"/>
                  </a:lnTo>
                  <a:lnTo>
                    <a:pt x="86719" y="42308"/>
                  </a:lnTo>
                  <a:lnTo>
                    <a:pt x="86201" y="42308"/>
                  </a:lnTo>
                  <a:lnTo>
                    <a:pt x="85942" y="43064"/>
                  </a:lnTo>
                  <a:lnTo>
                    <a:pt x="85683" y="43064"/>
                  </a:lnTo>
                  <a:lnTo>
                    <a:pt x="85424" y="43064"/>
                  </a:lnTo>
                  <a:lnTo>
                    <a:pt x="84647" y="42308"/>
                  </a:lnTo>
                  <a:lnTo>
                    <a:pt x="83093" y="42308"/>
                  </a:lnTo>
                  <a:lnTo>
                    <a:pt x="82834" y="42308"/>
                  </a:lnTo>
                  <a:lnTo>
                    <a:pt x="82575" y="42308"/>
                  </a:lnTo>
                  <a:lnTo>
                    <a:pt x="81798" y="41552"/>
                  </a:lnTo>
                  <a:lnTo>
                    <a:pt x="81539" y="41552"/>
                  </a:lnTo>
                  <a:lnTo>
                    <a:pt x="81280" y="41552"/>
                  </a:lnTo>
                  <a:lnTo>
                    <a:pt x="81021" y="41552"/>
                  </a:lnTo>
                  <a:lnTo>
                    <a:pt x="80762" y="42308"/>
                  </a:lnTo>
                  <a:lnTo>
                    <a:pt x="80503" y="43064"/>
                  </a:lnTo>
                  <a:lnTo>
                    <a:pt x="80244" y="43819"/>
                  </a:lnTo>
                  <a:lnTo>
                    <a:pt x="79985" y="44575"/>
                  </a:lnTo>
                  <a:lnTo>
                    <a:pt x="79726" y="44575"/>
                  </a:lnTo>
                  <a:lnTo>
                    <a:pt x="79208" y="45330"/>
                  </a:lnTo>
                  <a:lnTo>
                    <a:pt x="78949" y="45330"/>
                  </a:lnTo>
                  <a:lnTo>
                    <a:pt x="78690" y="45330"/>
                  </a:lnTo>
                  <a:lnTo>
                    <a:pt x="78431" y="45330"/>
                  </a:lnTo>
                  <a:lnTo>
                    <a:pt x="76661" y="43064"/>
                  </a:lnTo>
                  <a:lnTo>
                    <a:pt x="76402" y="43064"/>
                  </a:lnTo>
                  <a:lnTo>
                    <a:pt x="76143" y="43064"/>
                  </a:lnTo>
                  <a:lnTo>
                    <a:pt x="75884" y="43064"/>
                  </a:lnTo>
                  <a:lnTo>
                    <a:pt x="75366" y="43064"/>
                  </a:lnTo>
                  <a:lnTo>
                    <a:pt x="75107" y="43064"/>
                  </a:lnTo>
                  <a:lnTo>
                    <a:pt x="74848" y="43064"/>
                  </a:lnTo>
                  <a:lnTo>
                    <a:pt x="74589" y="43819"/>
                  </a:lnTo>
                  <a:lnTo>
                    <a:pt x="74330" y="43819"/>
                  </a:lnTo>
                  <a:lnTo>
                    <a:pt x="74071" y="44575"/>
                  </a:lnTo>
                  <a:lnTo>
                    <a:pt x="73553" y="46086"/>
                  </a:lnTo>
                  <a:lnTo>
                    <a:pt x="73294" y="47597"/>
                  </a:lnTo>
                  <a:lnTo>
                    <a:pt x="72258" y="50619"/>
                  </a:lnTo>
                  <a:lnTo>
                    <a:pt x="71482" y="53515"/>
                  </a:lnTo>
                  <a:lnTo>
                    <a:pt x="70446" y="58048"/>
                  </a:lnTo>
                  <a:lnTo>
                    <a:pt x="69669" y="64092"/>
                  </a:lnTo>
                  <a:lnTo>
                    <a:pt x="69669" y="70891"/>
                  </a:lnTo>
                  <a:lnTo>
                    <a:pt x="69669" y="71647"/>
                  </a:lnTo>
                  <a:lnTo>
                    <a:pt x="69669" y="72402"/>
                  </a:lnTo>
                  <a:lnTo>
                    <a:pt x="69669" y="73158"/>
                  </a:lnTo>
                  <a:lnTo>
                    <a:pt x="69669" y="73913"/>
                  </a:lnTo>
                  <a:lnTo>
                    <a:pt x="69669" y="74669"/>
                  </a:lnTo>
                  <a:lnTo>
                    <a:pt x="69669" y="75424"/>
                  </a:lnTo>
                  <a:lnTo>
                    <a:pt x="69669" y="76180"/>
                  </a:lnTo>
                  <a:lnTo>
                    <a:pt x="69669" y="77691"/>
                  </a:lnTo>
                  <a:lnTo>
                    <a:pt x="69928" y="80713"/>
                  </a:lnTo>
                  <a:lnTo>
                    <a:pt x="70187" y="80713"/>
                  </a:lnTo>
                  <a:lnTo>
                    <a:pt x="70446" y="81469"/>
                  </a:lnTo>
                  <a:lnTo>
                    <a:pt x="70446" y="82980"/>
                  </a:lnTo>
                  <a:lnTo>
                    <a:pt x="70705" y="82980"/>
                  </a:lnTo>
                  <a:lnTo>
                    <a:pt x="70705" y="83735"/>
                  </a:lnTo>
                  <a:lnTo>
                    <a:pt x="70705" y="84491"/>
                  </a:lnTo>
                  <a:lnTo>
                    <a:pt x="70446" y="84491"/>
                  </a:lnTo>
                  <a:lnTo>
                    <a:pt x="70446" y="85246"/>
                  </a:lnTo>
                  <a:lnTo>
                    <a:pt x="70187" y="85246"/>
                  </a:lnTo>
                  <a:lnTo>
                    <a:pt x="69928" y="86002"/>
                  </a:lnTo>
                  <a:lnTo>
                    <a:pt x="68892" y="86757"/>
                  </a:lnTo>
                  <a:lnTo>
                    <a:pt x="67856" y="86757"/>
                  </a:lnTo>
                  <a:lnTo>
                    <a:pt x="66820" y="86757"/>
                  </a:lnTo>
                  <a:lnTo>
                    <a:pt x="66561" y="86757"/>
                  </a:lnTo>
                  <a:lnTo>
                    <a:pt x="66302" y="86757"/>
                  </a:lnTo>
                  <a:lnTo>
                    <a:pt x="65525" y="86002"/>
                  </a:lnTo>
                  <a:lnTo>
                    <a:pt x="64532" y="84491"/>
                  </a:lnTo>
                  <a:lnTo>
                    <a:pt x="63237" y="79202"/>
                  </a:lnTo>
                  <a:lnTo>
                    <a:pt x="61942" y="75424"/>
                  </a:lnTo>
                  <a:lnTo>
                    <a:pt x="60647" y="73158"/>
                  </a:lnTo>
                  <a:lnTo>
                    <a:pt x="59352" y="70891"/>
                  </a:lnTo>
                  <a:lnTo>
                    <a:pt x="57539" y="73913"/>
                  </a:lnTo>
                  <a:lnTo>
                    <a:pt x="56244" y="82224"/>
                  </a:lnTo>
                  <a:lnTo>
                    <a:pt x="54431" y="83735"/>
                  </a:lnTo>
                  <a:lnTo>
                    <a:pt x="52618" y="82224"/>
                  </a:lnTo>
                  <a:lnTo>
                    <a:pt x="51107" y="84491"/>
                  </a:lnTo>
                  <a:lnTo>
                    <a:pt x="49035" y="84491"/>
                  </a:lnTo>
                  <a:lnTo>
                    <a:pt x="47741" y="84491"/>
                  </a:lnTo>
                  <a:lnTo>
                    <a:pt x="46446" y="89024"/>
                  </a:lnTo>
                  <a:lnTo>
                    <a:pt x="43856" y="92046"/>
                  </a:lnTo>
                  <a:lnTo>
                    <a:pt x="40748" y="95823"/>
                  </a:lnTo>
                  <a:lnTo>
                    <a:pt x="39755" y="97334"/>
                  </a:lnTo>
                  <a:lnTo>
                    <a:pt x="37424" y="97334"/>
                  </a:lnTo>
                  <a:lnTo>
                    <a:pt x="35093" y="93557"/>
                  </a:lnTo>
                  <a:lnTo>
                    <a:pt x="33798" y="90535"/>
                  </a:lnTo>
                  <a:lnTo>
                    <a:pt x="31985" y="89779"/>
                  </a:lnTo>
                  <a:lnTo>
                    <a:pt x="29913" y="88268"/>
                  </a:lnTo>
                  <a:lnTo>
                    <a:pt x="27107" y="88268"/>
                  </a:lnTo>
                  <a:lnTo>
                    <a:pt x="26589" y="88268"/>
                  </a:lnTo>
                  <a:lnTo>
                    <a:pt x="25812" y="87513"/>
                  </a:lnTo>
                  <a:lnTo>
                    <a:pt x="25035" y="87513"/>
                  </a:lnTo>
                  <a:lnTo>
                    <a:pt x="24517" y="87513"/>
                  </a:lnTo>
                  <a:lnTo>
                    <a:pt x="24258" y="88268"/>
                  </a:lnTo>
                  <a:lnTo>
                    <a:pt x="24000" y="88268"/>
                  </a:lnTo>
                  <a:lnTo>
                    <a:pt x="23741" y="89024"/>
                  </a:lnTo>
                  <a:lnTo>
                    <a:pt x="23482" y="89779"/>
                  </a:lnTo>
                  <a:lnTo>
                    <a:pt x="22446" y="92046"/>
                  </a:lnTo>
                  <a:lnTo>
                    <a:pt x="21410" y="94312"/>
                  </a:lnTo>
                  <a:lnTo>
                    <a:pt x="19856" y="98845"/>
                  </a:lnTo>
                  <a:lnTo>
                    <a:pt x="19597" y="99601"/>
                  </a:lnTo>
                  <a:lnTo>
                    <a:pt x="18820" y="101867"/>
                  </a:lnTo>
                  <a:lnTo>
                    <a:pt x="18302" y="102623"/>
                  </a:lnTo>
                  <a:lnTo>
                    <a:pt x="18043" y="103378"/>
                  </a:lnTo>
                  <a:lnTo>
                    <a:pt x="17784" y="103378"/>
                  </a:lnTo>
                  <a:lnTo>
                    <a:pt x="17525" y="103378"/>
                  </a:lnTo>
                  <a:lnTo>
                    <a:pt x="17266" y="103378"/>
                  </a:lnTo>
                  <a:lnTo>
                    <a:pt x="17007" y="103378"/>
                  </a:lnTo>
                  <a:lnTo>
                    <a:pt x="16748" y="103378"/>
                  </a:lnTo>
                  <a:lnTo>
                    <a:pt x="16489" y="103378"/>
                  </a:lnTo>
                  <a:lnTo>
                    <a:pt x="15971" y="103378"/>
                  </a:lnTo>
                  <a:lnTo>
                    <a:pt x="15453" y="103378"/>
                  </a:lnTo>
                  <a:lnTo>
                    <a:pt x="15194" y="103378"/>
                  </a:lnTo>
                  <a:lnTo>
                    <a:pt x="14460" y="104134"/>
                  </a:lnTo>
                  <a:lnTo>
                    <a:pt x="14201" y="104134"/>
                  </a:lnTo>
                  <a:lnTo>
                    <a:pt x="10057" y="105645"/>
                  </a:lnTo>
                  <a:lnTo>
                    <a:pt x="9798" y="106400"/>
                  </a:lnTo>
                  <a:lnTo>
                    <a:pt x="9021" y="107156"/>
                  </a:lnTo>
                  <a:lnTo>
                    <a:pt x="8503" y="107156"/>
                  </a:lnTo>
                  <a:lnTo>
                    <a:pt x="7985" y="107911"/>
                  </a:lnTo>
                  <a:lnTo>
                    <a:pt x="7726" y="107911"/>
                  </a:lnTo>
                  <a:lnTo>
                    <a:pt x="7467" y="107911"/>
                  </a:lnTo>
                  <a:lnTo>
                    <a:pt x="7208" y="107911"/>
                  </a:lnTo>
                  <a:lnTo>
                    <a:pt x="6431" y="107156"/>
                  </a:lnTo>
                  <a:lnTo>
                    <a:pt x="5913" y="107156"/>
                  </a:lnTo>
                  <a:lnTo>
                    <a:pt x="5395" y="107156"/>
                  </a:lnTo>
                  <a:lnTo>
                    <a:pt x="5136" y="107911"/>
                  </a:lnTo>
                  <a:lnTo>
                    <a:pt x="4877" y="107911"/>
                  </a:lnTo>
                  <a:lnTo>
                    <a:pt x="4618" y="107911"/>
                  </a:lnTo>
                  <a:lnTo>
                    <a:pt x="4359" y="108667"/>
                  </a:lnTo>
                  <a:lnTo>
                    <a:pt x="4359" y="109422"/>
                  </a:lnTo>
                  <a:lnTo>
                    <a:pt x="4359" y="110178"/>
                  </a:lnTo>
                  <a:lnTo>
                    <a:pt x="4100" y="110178"/>
                  </a:lnTo>
                  <a:lnTo>
                    <a:pt x="4100" y="110933"/>
                  </a:lnTo>
                  <a:lnTo>
                    <a:pt x="3841" y="110933"/>
                  </a:lnTo>
                  <a:lnTo>
                    <a:pt x="3582" y="111689"/>
                  </a:lnTo>
                  <a:lnTo>
                    <a:pt x="3323" y="111689"/>
                  </a:lnTo>
                  <a:lnTo>
                    <a:pt x="2589" y="112444"/>
                  </a:lnTo>
                  <a:lnTo>
                    <a:pt x="2330" y="113200"/>
                  </a:lnTo>
                  <a:lnTo>
                    <a:pt x="2071" y="113200"/>
                  </a:lnTo>
                  <a:lnTo>
                    <a:pt x="2071" y="11395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3022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7305675" y="6372225"/>
              <a:ext cx="19048" cy="28575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80000"/>
                  </a:lnTo>
                  <a:lnTo>
                    <a:pt x="60000" y="40000"/>
                  </a:lnTo>
                  <a:lnTo>
                    <a:pt x="60000" y="40000"/>
                  </a:lnTo>
                  <a:lnTo>
                    <a:pt x="0" y="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12000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7296150" y="6343650"/>
              <a:ext cx="9524" cy="28575"/>
            </a:xfrm>
            <a:custGeom>
              <a:pathLst>
                <a:path extrusionOk="0" h="120000" w="120000">
                  <a:moveTo>
                    <a:pt x="0" y="80000"/>
                  </a:moveTo>
                  <a:lnTo>
                    <a:pt x="120000" y="120000"/>
                  </a:lnTo>
                  <a:lnTo>
                    <a:pt x="0" y="0"/>
                  </a:lnTo>
                  <a:lnTo>
                    <a:pt x="0" y="80000"/>
                  </a:lnTo>
                  <a:lnTo>
                    <a:pt x="0" y="80000"/>
                  </a:lnTo>
                  <a:lnTo>
                    <a:pt x="0" y="8000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8223250" y="5678487"/>
              <a:ext cx="482599" cy="1176337"/>
            </a:xfrm>
            <a:custGeom>
              <a:pathLst>
                <a:path extrusionOk="0" h="120000" w="120000">
                  <a:moveTo>
                    <a:pt x="110526" y="6801"/>
                  </a:moveTo>
                  <a:lnTo>
                    <a:pt x="108157" y="6801"/>
                  </a:lnTo>
                  <a:lnTo>
                    <a:pt x="105789" y="6801"/>
                  </a:lnTo>
                  <a:lnTo>
                    <a:pt x="101052" y="6801"/>
                  </a:lnTo>
                  <a:lnTo>
                    <a:pt x="93947" y="7773"/>
                  </a:lnTo>
                  <a:lnTo>
                    <a:pt x="84473" y="1943"/>
                  </a:lnTo>
                  <a:lnTo>
                    <a:pt x="77368" y="0"/>
                  </a:lnTo>
                  <a:lnTo>
                    <a:pt x="77368" y="0"/>
                  </a:lnTo>
                  <a:lnTo>
                    <a:pt x="64736" y="27044"/>
                  </a:lnTo>
                  <a:lnTo>
                    <a:pt x="56842" y="35141"/>
                  </a:lnTo>
                  <a:lnTo>
                    <a:pt x="43421" y="45506"/>
                  </a:lnTo>
                  <a:lnTo>
                    <a:pt x="37894" y="52955"/>
                  </a:lnTo>
                  <a:lnTo>
                    <a:pt x="48947" y="65587"/>
                  </a:lnTo>
                  <a:lnTo>
                    <a:pt x="39473" y="74979"/>
                  </a:lnTo>
                  <a:lnTo>
                    <a:pt x="26842" y="81457"/>
                  </a:lnTo>
                  <a:lnTo>
                    <a:pt x="11842" y="87287"/>
                  </a:lnTo>
                  <a:lnTo>
                    <a:pt x="9473" y="99271"/>
                  </a:lnTo>
                  <a:lnTo>
                    <a:pt x="0" y="120000"/>
                  </a:lnTo>
                  <a:lnTo>
                    <a:pt x="79736" y="120000"/>
                  </a:lnTo>
                  <a:lnTo>
                    <a:pt x="71052" y="103481"/>
                  </a:lnTo>
                  <a:lnTo>
                    <a:pt x="75789" y="95384"/>
                  </a:lnTo>
                  <a:lnTo>
                    <a:pt x="70263" y="87287"/>
                  </a:lnTo>
                  <a:lnTo>
                    <a:pt x="75000" y="80809"/>
                  </a:lnTo>
                  <a:lnTo>
                    <a:pt x="72631" y="75303"/>
                  </a:lnTo>
                  <a:lnTo>
                    <a:pt x="75789" y="63319"/>
                  </a:lnTo>
                  <a:lnTo>
                    <a:pt x="85263" y="50688"/>
                  </a:lnTo>
                  <a:lnTo>
                    <a:pt x="93947" y="40323"/>
                  </a:lnTo>
                  <a:lnTo>
                    <a:pt x="105789" y="29959"/>
                  </a:lnTo>
                  <a:lnTo>
                    <a:pt x="112105" y="25748"/>
                  </a:lnTo>
                  <a:lnTo>
                    <a:pt x="120000" y="1943"/>
                  </a:lnTo>
                  <a:lnTo>
                    <a:pt x="117631" y="3886"/>
                  </a:lnTo>
                  <a:lnTo>
                    <a:pt x="115263" y="4858"/>
                  </a:lnTo>
                  <a:lnTo>
                    <a:pt x="115263" y="5829"/>
                  </a:lnTo>
                  <a:lnTo>
                    <a:pt x="112894" y="5829"/>
                  </a:lnTo>
                  <a:lnTo>
                    <a:pt x="112894" y="6801"/>
                  </a:lnTo>
                  <a:lnTo>
                    <a:pt x="110526" y="6801"/>
                  </a:lnTo>
                  <a:lnTo>
                    <a:pt x="110526" y="6801"/>
                  </a:lnTo>
                  <a:lnTo>
                    <a:pt x="110526" y="6801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7807325" y="5640387"/>
              <a:ext cx="498475" cy="1217612"/>
            </a:xfrm>
            <a:custGeom>
              <a:pathLst>
                <a:path extrusionOk="0" h="120000" w="120000">
                  <a:moveTo>
                    <a:pt x="108535" y="938"/>
                  </a:moveTo>
                  <a:lnTo>
                    <a:pt x="106242" y="938"/>
                  </a:lnTo>
                  <a:lnTo>
                    <a:pt x="103949" y="1877"/>
                  </a:lnTo>
                  <a:lnTo>
                    <a:pt x="97070" y="2816"/>
                  </a:lnTo>
                  <a:lnTo>
                    <a:pt x="87898" y="3754"/>
                  </a:lnTo>
                  <a:lnTo>
                    <a:pt x="78726" y="6571"/>
                  </a:lnTo>
                  <a:lnTo>
                    <a:pt x="71847" y="7509"/>
                  </a:lnTo>
                  <a:lnTo>
                    <a:pt x="67261" y="8448"/>
                  </a:lnTo>
                  <a:lnTo>
                    <a:pt x="64968" y="8448"/>
                  </a:lnTo>
                  <a:lnTo>
                    <a:pt x="57324" y="26440"/>
                  </a:lnTo>
                  <a:lnTo>
                    <a:pt x="42038" y="35202"/>
                  </a:lnTo>
                  <a:lnTo>
                    <a:pt x="20636" y="59921"/>
                  </a:lnTo>
                  <a:lnTo>
                    <a:pt x="31337" y="86831"/>
                  </a:lnTo>
                  <a:lnTo>
                    <a:pt x="15286" y="106232"/>
                  </a:lnTo>
                  <a:lnTo>
                    <a:pt x="0" y="120000"/>
                  </a:lnTo>
                  <a:lnTo>
                    <a:pt x="41273" y="120000"/>
                  </a:lnTo>
                  <a:lnTo>
                    <a:pt x="45859" y="95593"/>
                  </a:lnTo>
                  <a:lnTo>
                    <a:pt x="56560" y="78070"/>
                  </a:lnTo>
                  <a:lnTo>
                    <a:pt x="61146" y="57418"/>
                  </a:lnTo>
                  <a:lnTo>
                    <a:pt x="83312" y="51160"/>
                  </a:lnTo>
                  <a:lnTo>
                    <a:pt x="90955" y="34576"/>
                  </a:lnTo>
                  <a:lnTo>
                    <a:pt x="113121" y="21121"/>
                  </a:lnTo>
                  <a:lnTo>
                    <a:pt x="120000" y="0"/>
                  </a:lnTo>
                  <a:lnTo>
                    <a:pt x="115414" y="0"/>
                  </a:lnTo>
                  <a:lnTo>
                    <a:pt x="113121" y="0"/>
                  </a:lnTo>
                  <a:lnTo>
                    <a:pt x="110828" y="0"/>
                  </a:lnTo>
                  <a:lnTo>
                    <a:pt x="108535" y="938"/>
                  </a:lnTo>
                  <a:lnTo>
                    <a:pt x="108535" y="938"/>
                  </a:lnTo>
                  <a:lnTo>
                    <a:pt x="108535" y="938"/>
                  </a:lnTo>
                  <a:lnTo>
                    <a:pt x="108535" y="938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7461250" y="5868987"/>
              <a:ext cx="436562" cy="989012"/>
            </a:xfrm>
            <a:custGeom>
              <a:pathLst>
                <a:path extrusionOk="0" h="120000" w="120000">
                  <a:moveTo>
                    <a:pt x="112145" y="2311"/>
                  </a:moveTo>
                  <a:lnTo>
                    <a:pt x="104290" y="1155"/>
                  </a:lnTo>
                  <a:lnTo>
                    <a:pt x="88581" y="1155"/>
                  </a:lnTo>
                  <a:lnTo>
                    <a:pt x="88581" y="1155"/>
                  </a:lnTo>
                  <a:lnTo>
                    <a:pt x="85963" y="1155"/>
                  </a:lnTo>
                  <a:lnTo>
                    <a:pt x="80727" y="0"/>
                  </a:lnTo>
                  <a:lnTo>
                    <a:pt x="75490" y="0"/>
                  </a:lnTo>
                  <a:lnTo>
                    <a:pt x="72436" y="0"/>
                  </a:lnTo>
                  <a:lnTo>
                    <a:pt x="69818" y="0"/>
                  </a:lnTo>
                  <a:lnTo>
                    <a:pt x="62836" y="22536"/>
                  </a:lnTo>
                  <a:lnTo>
                    <a:pt x="55854" y="35634"/>
                  </a:lnTo>
                  <a:lnTo>
                    <a:pt x="25309" y="57592"/>
                  </a:lnTo>
                  <a:lnTo>
                    <a:pt x="23563" y="84943"/>
                  </a:lnTo>
                  <a:lnTo>
                    <a:pt x="10472" y="100738"/>
                  </a:lnTo>
                  <a:lnTo>
                    <a:pt x="0" y="120000"/>
                  </a:lnTo>
                  <a:lnTo>
                    <a:pt x="34036" y="120000"/>
                  </a:lnTo>
                  <a:lnTo>
                    <a:pt x="40145" y="106902"/>
                  </a:lnTo>
                  <a:lnTo>
                    <a:pt x="58472" y="86099"/>
                  </a:lnTo>
                  <a:lnTo>
                    <a:pt x="68945" y="60674"/>
                  </a:lnTo>
                  <a:lnTo>
                    <a:pt x="80290" y="49502"/>
                  </a:lnTo>
                  <a:lnTo>
                    <a:pt x="94254" y="40642"/>
                  </a:lnTo>
                  <a:lnTo>
                    <a:pt x="96872" y="27929"/>
                  </a:lnTo>
                  <a:lnTo>
                    <a:pt x="104727" y="21380"/>
                  </a:lnTo>
                  <a:lnTo>
                    <a:pt x="114327" y="15216"/>
                  </a:lnTo>
                  <a:lnTo>
                    <a:pt x="120000" y="1155"/>
                  </a:lnTo>
                  <a:lnTo>
                    <a:pt x="114763" y="2311"/>
                  </a:lnTo>
                  <a:lnTo>
                    <a:pt x="112145" y="2311"/>
                  </a:lnTo>
                  <a:lnTo>
                    <a:pt x="112145" y="2311"/>
                  </a:lnTo>
                  <a:lnTo>
                    <a:pt x="112145" y="2311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7178675" y="5888037"/>
              <a:ext cx="338136" cy="969960"/>
            </a:xfrm>
            <a:custGeom>
              <a:pathLst>
                <a:path extrusionOk="0" h="120000" w="120000">
                  <a:moveTo>
                    <a:pt x="96338" y="2356"/>
                  </a:moveTo>
                  <a:lnTo>
                    <a:pt x="89577" y="4713"/>
                  </a:lnTo>
                  <a:lnTo>
                    <a:pt x="86197" y="7070"/>
                  </a:lnTo>
                  <a:lnTo>
                    <a:pt x="72112" y="11783"/>
                  </a:lnTo>
                  <a:lnTo>
                    <a:pt x="61971" y="16301"/>
                  </a:lnTo>
                  <a:lnTo>
                    <a:pt x="48450" y="23371"/>
                  </a:lnTo>
                  <a:lnTo>
                    <a:pt x="38309" y="32798"/>
                  </a:lnTo>
                  <a:lnTo>
                    <a:pt x="38309" y="43404"/>
                  </a:lnTo>
                  <a:lnTo>
                    <a:pt x="38309" y="44582"/>
                  </a:lnTo>
                  <a:lnTo>
                    <a:pt x="38309" y="45761"/>
                  </a:lnTo>
                  <a:lnTo>
                    <a:pt x="38309" y="46939"/>
                  </a:lnTo>
                  <a:lnTo>
                    <a:pt x="38309" y="48117"/>
                  </a:lnTo>
                  <a:lnTo>
                    <a:pt x="38309" y="49296"/>
                  </a:lnTo>
                  <a:lnTo>
                    <a:pt x="38309" y="49296"/>
                  </a:lnTo>
                  <a:lnTo>
                    <a:pt x="38309" y="50474"/>
                  </a:lnTo>
                  <a:lnTo>
                    <a:pt x="38309" y="52831"/>
                  </a:lnTo>
                  <a:lnTo>
                    <a:pt x="41690" y="56366"/>
                  </a:lnTo>
                  <a:lnTo>
                    <a:pt x="45070" y="59901"/>
                  </a:lnTo>
                  <a:lnTo>
                    <a:pt x="48450" y="61080"/>
                  </a:lnTo>
                  <a:lnTo>
                    <a:pt x="48450" y="61080"/>
                  </a:lnTo>
                  <a:lnTo>
                    <a:pt x="51830" y="62258"/>
                  </a:lnTo>
                  <a:lnTo>
                    <a:pt x="51830" y="63436"/>
                  </a:lnTo>
                  <a:lnTo>
                    <a:pt x="51830" y="63436"/>
                  </a:lnTo>
                  <a:lnTo>
                    <a:pt x="13521" y="85826"/>
                  </a:lnTo>
                  <a:lnTo>
                    <a:pt x="10140" y="92504"/>
                  </a:lnTo>
                  <a:lnTo>
                    <a:pt x="0" y="107430"/>
                  </a:lnTo>
                  <a:lnTo>
                    <a:pt x="28169" y="120000"/>
                  </a:lnTo>
                  <a:lnTo>
                    <a:pt x="64225" y="120000"/>
                  </a:lnTo>
                  <a:lnTo>
                    <a:pt x="58591" y="109001"/>
                  </a:lnTo>
                  <a:lnTo>
                    <a:pt x="67605" y="101145"/>
                  </a:lnTo>
                  <a:lnTo>
                    <a:pt x="84507" y="88183"/>
                  </a:lnTo>
                  <a:lnTo>
                    <a:pt x="93521" y="74042"/>
                  </a:lnTo>
                  <a:lnTo>
                    <a:pt x="87887" y="57937"/>
                  </a:lnTo>
                  <a:lnTo>
                    <a:pt x="95774" y="39869"/>
                  </a:lnTo>
                  <a:lnTo>
                    <a:pt x="119436" y="18657"/>
                  </a:lnTo>
                  <a:lnTo>
                    <a:pt x="119999" y="0"/>
                  </a:lnTo>
                  <a:lnTo>
                    <a:pt x="116619" y="0"/>
                  </a:lnTo>
                  <a:lnTo>
                    <a:pt x="113239" y="0"/>
                  </a:lnTo>
                  <a:lnTo>
                    <a:pt x="109859" y="0"/>
                  </a:lnTo>
                  <a:lnTo>
                    <a:pt x="106478" y="0"/>
                  </a:lnTo>
                  <a:lnTo>
                    <a:pt x="103098" y="1178"/>
                  </a:lnTo>
                  <a:lnTo>
                    <a:pt x="99718" y="1178"/>
                  </a:lnTo>
                  <a:lnTo>
                    <a:pt x="96338" y="2356"/>
                  </a:lnTo>
                  <a:lnTo>
                    <a:pt x="96338" y="2356"/>
                  </a:lnTo>
                  <a:lnTo>
                    <a:pt x="96338" y="2356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6813550" y="6248400"/>
              <a:ext cx="265110" cy="609599"/>
            </a:xfrm>
            <a:custGeom>
              <a:pathLst>
                <a:path extrusionOk="0" h="120000" w="120000">
                  <a:moveTo>
                    <a:pt x="107065" y="18750"/>
                  </a:moveTo>
                  <a:lnTo>
                    <a:pt x="85508" y="9375"/>
                  </a:lnTo>
                  <a:lnTo>
                    <a:pt x="63952" y="3750"/>
                  </a:lnTo>
                  <a:lnTo>
                    <a:pt x="42395" y="0"/>
                  </a:lnTo>
                  <a:lnTo>
                    <a:pt x="38802" y="21875"/>
                  </a:lnTo>
                  <a:lnTo>
                    <a:pt x="33053" y="35000"/>
                  </a:lnTo>
                  <a:lnTo>
                    <a:pt x="37365" y="52500"/>
                  </a:lnTo>
                  <a:lnTo>
                    <a:pt x="17245" y="60625"/>
                  </a:lnTo>
                  <a:lnTo>
                    <a:pt x="11497" y="80625"/>
                  </a:lnTo>
                  <a:lnTo>
                    <a:pt x="1437" y="93750"/>
                  </a:lnTo>
                  <a:lnTo>
                    <a:pt x="0" y="110000"/>
                  </a:lnTo>
                  <a:lnTo>
                    <a:pt x="33772" y="120000"/>
                  </a:lnTo>
                  <a:lnTo>
                    <a:pt x="107065" y="120000"/>
                  </a:lnTo>
                  <a:lnTo>
                    <a:pt x="96287" y="109375"/>
                  </a:lnTo>
                  <a:lnTo>
                    <a:pt x="74730" y="101250"/>
                  </a:lnTo>
                  <a:lnTo>
                    <a:pt x="99161" y="85625"/>
                  </a:lnTo>
                  <a:lnTo>
                    <a:pt x="87664" y="68750"/>
                  </a:lnTo>
                  <a:lnTo>
                    <a:pt x="94850" y="58125"/>
                  </a:lnTo>
                  <a:lnTo>
                    <a:pt x="100598" y="48125"/>
                  </a:lnTo>
                  <a:lnTo>
                    <a:pt x="120000" y="28125"/>
                  </a:lnTo>
                  <a:lnTo>
                    <a:pt x="107065" y="18750"/>
                  </a:lnTo>
                  <a:lnTo>
                    <a:pt x="107065" y="18750"/>
                  </a:lnTo>
                  <a:lnTo>
                    <a:pt x="107065" y="1875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6508750" y="6381750"/>
              <a:ext cx="263525" cy="476249"/>
            </a:xfrm>
            <a:custGeom>
              <a:pathLst>
                <a:path extrusionOk="0" h="120000" w="120000">
                  <a:moveTo>
                    <a:pt x="98313" y="4800"/>
                  </a:moveTo>
                  <a:lnTo>
                    <a:pt x="72289" y="0"/>
                  </a:lnTo>
                  <a:lnTo>
                    <a:pt x="56385" y="25600"/>
                  </a:lnTo>
                  <a:lnTo>
                    <a:pt x="50602" y="50400"/>
                  </a:lnTo>
                  <a:lnTo>
                    <a:pt x="33253" y="73600"/>
                  </a:lnTo>
                  <a:lnTo>
                    <a:pt x="41927" y="92800"/>
                  </a:lnTo>
                  <a:lnTo>
                    <a:pt x="27469" y="107200"/>
                  </a:lnTo>
                  <a:lnTo>
                    <a:pt x="0" y="120000"/>
                  </a:lnTo>
                  <a:lnTo>
                    <a:pt x="115662" y="120000"/>
                  </a:lnTo>
                  <a:lnTo>
                    <a:pt x="98313" y="108800"/>
                  </a:lnTo>
                  <a:lnTo>
                    <a:pt x="70843" y="93600"/>
                  </a:lnTo>
                  <a:lnTo>
                    <a:pt x="93975" y="75200"/>
                  </a:lnTo>
                  <a:lnTo>
                    <a:pt x="99759" y="53600"/>
                  </a:lnTo>
                  <a:lnTo>
                    <a:pt x="104096" y="37600"/>
                  </a:lnTo>
                  <a:lnTo>
                    <a:pt x="118554" y="24000"/>
                  </a:lnTo>
                  <a:lnTo>
                    <a:pt x="119999" y="0"/>
                  </a:lnTo>
                  <a:lnTo>
                    <a:pt x="98313" y="4800"/>
                  </a:lnTo>
                  <a:lnTo>
                    <a:pt x="98313" y="4800"/>
                  </a:lnTo>
                  <a:lnTo>
                    <a:pt x="98313" y="480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6207125" y="6410325"/>
              <a:ext cx="376236" cy="447674"/>
            </a:xfrm>
            <a:custGeom>
              <a:pathLst>
                <a:path extrusionOk="0" h="120000" w="120000">
                  <a:moveTo>
                    <a:pt x="101772" y="0"/>
                  </a:moveTo>
                  <a:lnTo>
                    <a:pt x="92658" y="0"/>
                  </a:lnTo>
                  <a:lnTo>
                    <a:pt x="80000" y="21276"/>
                  </a:lnTo>
                  <a:lnTo>
                    <a:pt x="74936" y="39148"/>
                  </a:lnTo>
                  <a:lnTo>
                    <a:pt x="60759" y="61276"/>
                  </a:lnTo>
                  <a:lnTo>
                    <a:pt x="41518" y="77446"/>
                  </a:lnTo>
                  <a:lnTo>
                    <a:pt x="30379" y="98723"/>
                  </a:lnTo>
                  <a:lnTo>
                    <a:pt x="0" y="120000"/>
                  </a:lnTo>
                  <a:lnTo>
                    <a:pt x="64810" y="120000"/>
                  </a:lnTo>
                  <a:lnTo>
                    <a:pt x="77974" y="108085"/>
                  </a:lnTo>
                  <a:lnTo>
                    <a:pt x="80000" y="83404"/>
                  </a:lnTo>
                  <a:lnTo>
                    <a:pt x="95189" y="62978"/>
                  </a:lnTo>
                  <a:lnTo>
                    <a:pt x="99240" y="29787"/>
                  </a:lnTo>
                  <a:lnTo>
                    <a:pt x="120000" y="0"/>
                  </a:lnTo>
                  <a:lnTo>
                    <a:pt x="101772" y="0"/>
                  </a:lnTo>
                  <a:lnTo>
                    <a:pt x="101772" y="0"/>
                  </a:lnTo>
                  <a:lnTo>
                    <a:pt x="101772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5832475" y="6486525"/>
              <a:ext cx="311149" cy="371473"/>
            </a:xfrm>
            <a:custGeom>
              <a:pathLst>
                <a:path extrusionOk="0" h="120000" w="120000">
                  <a:moveTo>
                    <a:pt x="102244" y="27692"/>
                  </a:moveTo>
                  <a:lnTo>
                    <a:pt x="69183" y="12307"/>
                  </a:lnTo>
                  <a:lnTo>
                    <a:pt x="50816" y="0"/>
                  </a:lnTo>
                  <a:lnTo>
                    <a:pt x="48979" y="31794"/>
                  </a:lnTo>
                  <a:lnTo>
                    <a:pt x="35510" y="51282"/>
                  </a:lnTo>
                  <a:lnTo>
                    <a:pt x="33061" y="82051"/>
                  </a:lnTo>
                  <a:lnTo>
                    <a:pt x="22040" y="103589"/>
                  </a:lnTo>
                  <a:lnTo>
                    <a:pt x="0" y="120000"/>
                  </a:lnTo>
                  <a:lnTo>
                    <a:pt x="89387" y="120000"/>
                  </a:lnTo>
                  <a:lnTo>
                    <a:pt x="104081" y="101538"/>
                  </a:lnTo>
                  <a:lnTo>
                    <a:pt x="96734" y="70769"/>
                  </a:lnTo>
                  <a:lnTo>
                    <a:pt x="119999" y="51282"/>
                  </a:lnTo>
                  <a:lnTo>
                    <a:pt x="116938" y="27692"/>
                  </a:lnTo>
                  <a:lnTo>
                    <a:pt x="102244" y="27692"/>
                  </a:lnTo>
                  <a:lnTo>
                    <a:pt x="102244" y="27692"/>
                  </a:lnTo>
                  <a:lnTo>
                    <a:pt x="102244" y="2769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5518150" y="6457950"/>
              <a:ext cx="301623" cy="400049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04842" y="0"/>
                  </a:lnTo>
                  <a:lnTo>
                    <a:pt x="99789" y="18095"/>
                  </a:lnTo>
                  <a:lnTo>
                    <a:pt x="87157" y="57142"/>
                  </a:lnTo>
                  <a:lnTo>
                    <a:pt x="59368" y="85714"/>
                  </a:lnTo>
                  <a:lnTo>
                    <a:pt x="39157" y="111428"/>
                  </a:lnTo>
                  <a:lnTo>
                    <a:pt x="0" y="120000"/>
                  </a:lnTo>
                  <a:lnTo>
                    <a:pt x="80842" y="120000"/>
                  </a:lnTo>
                  <a:lnTo>
                    <a:pt x="89684" y="89523"/>
                  </a:lnTo>
                  <a:lnTo>
                    <a:pt x="117473" y="42857"/>
                  </a:lnTo>
                  <a:lnTo>
                    <a:pt x="120000" y="18095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5032375" y="6648450"/>
              <a:ext cx="365125" cy="209549"/>
            </a:xfrm>
            <a:custGeom>
              <a:pathLst>
                <a:path extrusionOk="0" h="120000" w="120000">
                  <a:moveTo>
                    <a:pt x="102782" y="0"/>
                  </a:moveTo>
                  <a:lnTo>
                    <a:pt x="99652" y="0"/>
                  </a:lnTo>
                  <a:lnTo>
                    <a:pt x="96521" y="0"/>
                  </a:lnTo>
                  <a:lnTo>
                    <a:pt x="90260" y="0"/>
                  </a:lnTo>
                  <a:lnTo>
                    <a:pt x="84000" y="0"/>
                  </a:lnTo>
                  <a:lnTo>
                    <a:pt x="80869" y="0"/>
                  </a:lnTo>
                  <a:lnTo>
                    <a:pt x="72000" y="5454"/>
                  </a:lnTo>
                  <a:lnTo>
                    <a:pt x="68869" y="5454"/>
                  </a:lnTo>
                  <a:lnTo>
                    <a:pt x="18260" y="16363"/>
                  </a:lnTo>
                  <a:lnTo>
                    <a:pt x="5739" y="27272"/>
                  </a:lnTo>
                  <a:lnTo>
                    <a:pt x="12000" y="49090"/>
                  </a:lnTo>
                  <a:lnTo>
                    <a:pt x="0" y="90909"/>
                  </a:lnTo>
                  <a:lnTo>
                    <a:pt x="0" y="120000"/>
                  </a:lnTo>
                  <a:lnTo>
                    <a:pt x="84521" y="120000"/>
                  </a:lnTo>
                  <a:lnTo>
                    <a:pt x="106434" y="80000"/>
                  </a:lnTo>
                  <a:lnTo>
                    <a:pt x="120000" y="41818"/>
                  </a:lnTo>
                  <a:lnTo>
                    <a:pt x="111652" y="21818"/>
                  </a:lnTo>
                  <a:lnTo>
                    <a:pt x="112173" y="0"/>
                  </a:lnTo>
                  <a:lnTo>
                    <a:pt x="109043" y="0"/>
                  </a:lnTo>
                  <a:lnTo>
                    <a:pt x="105913" y="0"/>
                  </a:lnTo>
                  <a:lnTo>
                    <a:pt x="105913" y="0"/>
                  </a:lnTo>
                  <a:lnTo>
                    <a:pt x="102782" y="0"/>
                  </a:lnTo>
                  <a:lnTo>
                    <a:pt x="102782" y="0"/>
                  </a:lnTo>
                  <a:lnTo>
                    <a:pt x="102782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4832350" y="6696075"/>
              <a:ext cx="141287" cy="161925"/>
            </a:xfrm>
            <a:custGeom>
              <a:pathLst>
                <a:path extrusionOk="0" h="120000" w="120000">
                  <a:moveTo>
                    <a:pt x="95730" y="0"/>
                  </a:moveTo>
                  <a:lnTo>
                    <a:pt x="88988" y="56470"/>
                  </a:lnTo>
                  <a:lnTo>
                    <a:pt x="40449" y="84705"/>
                  </a:lnTo>
                  <a:lnTo>
                    <a:pt x="0" y="120000"/>
                  </a:lnTo>
                  <a:lnTo>
                    <a:pt x="88988" y="120000"/>
                  </a:lnTo>
                  <a:lnTo>
                    <a:pt x="118651" y="65882"/>
                  </a:lnTo>
                  <a:lnTo>
                    <a:pt x="120000" y="7058"/>
                  </a:lnTo>
                  <a:lnTo>
                    <a:pt x="95730" y="0"/>
                  </a:lnTo>
                  <a:lnTo>
                    <a:pt x="95730" y="0"/>
                  </a:lnTo>
                  <a:lnTo>
                    <a:pt x="95730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8702675" y="5345112"/>
              <a:ext cx="441324" cy="1512886"/>
            </a:xfrm>
            <a:custGeom>
              <a:pathLst>
                <a:path extrusionOk="0" h="120000" w="120000">
                  <a:moveTo>
                    <a:pt x="120000" y="3022"/>
                  </a:moveTo>
                  <a:lnTo>
                    <a:pt x="117410" y="3022"/>
                  </a:lnTo>
                  <a:lnTo>
                    <a:pt x="117410" y="2266"/>
                  </a:lnTo>
                  <a:lnTo>
                    <a:pt x="114820" y="2266"/>
                  </a:lnTo>
                  <a:lnTo>
                    <a:pt x="109640" y="1511"/>
                  </a:lnTo>
                  <a:lnTo>
                    <a:pt x="101870" y="755"/>
                  </a:lnTo>
                  <a:lnTo>
                    <a:pt x="91510" y="0"/>
                  </a:lnTo>
                  <a:lnTo>
                    <a:pt x="88920" y="755"/>
                  </a:lnTo>
                  <a:lnTo>
                    <a:pt x="85467" y="16243"/>
                  </a:lnTo>
                  <a:lnTo>
                    <a:pt x="79424" y="26316"/>
                  </a:lnTo>
                  <a:lnTo>
                    <a:pt x="78561" y="31353"/>
                  </a:lnTo>
                  <a:lnTo>
                    <a:pt x="86330" y="42686"/>
                  </a:lnTo>
                  <a:lnTo>
                    <a:pt x="80287" y="60566"/>
                  </a:lnTo>
                  <a:lnTo>
                    <a:pt x="75971" y="65603"/>
                  </a:lnTo>
                  <a:lnTo>
                    <a:pt x="67338" y="75676"/>
                  </a:lnTo>
                  <a:lnTo>
                    <a:pt x="74244" y="85750"/>
                  </a:lnTo>
                  <a:lnTo>
                    <a:pt x="59568" y="96327"/>
                  </a:lnTo>
                  <a:lnTo>
                    <a:pt x="41438" y="106652"/>
                  </a:lnTo>
                  <a:lnTo>
                    <a:pt x="21582" y="11320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3022"/>
                  </a:lnTo>
                  <a:lnTo>
                    <a:pt x="120000" y="3022"/>
                  </a:lnTo>
                  <a:lnTo>
                    <a:pt x="120000" y="302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0" name="Shape 5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095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0319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508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08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08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08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08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ans Symbols"/>
              <a:buChar char="◆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0.jpg"/><Relationship Id="rId5" Type="http://schemas.openxmlformats.org/officeDocument/2006/relationships/image" Target="../media/image04.jpg"/><Relationship Id="rId6" Type="http://schemas.openxmlformats.org/officeDocument/2006/relationships/image" Target="../media/image03.jpg"/><Relationship Id="rId7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Relationship Id="rId6" Type="http://schemas.openxmlformats.org/officeDocument/2006/relationships/image" Target="../media/image08.jpg"/><Relationship Id="rId7" Type="http://schemas.openxmlformats.org/officeDocument/2006/relationships/image" Target="../media/image09.jp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gif"/><Relationship Id="rId10" Type="http://schemas.openxmlformats.org/officeDocument/2006/relationships/hyperlink" Target="http://people.bath.ac.uk/ch3tam/inorganic/vsepr/movies/BF3.mov" TargetMode="External"/><Relationship Id="rId13" Type="http://schemas.openxmlformats.org/officeDocument/2006/relationships/image" Target="../media/image18.gif"/><Relationship Id="rId12" Type="http://schemas.openxmlformats.org/officeDocument/2006/relationships/hyperlink" Target="http://people.bath.ac.uk/ch3tam/inorganic/vsepr/movies/SnCl2.mov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9" Type="http://schemas.openxmlformats.org/officeDocument/2006/relationships/image" Target="../media/image23.gif"/><Relationship Id="rId5" Type="http://schemas.openxmlformats.org/officeDocument/2006/relationships/image" Target="../media/image15.png"/><Relationship Id="rId6" Type="http://schemas.openxmlformats.org/officeDocument/2006/relationships/hyperlink" Target="http://people.bath.ac.uk/ch3tam/inorganic/vsepr/movies/NH3.mov" TargetMode="External"/><Relationship Id="rId7" Type="http://schemas.openxmlformats.org/officeDocument/2006/relationships/image" Target="../media/image21.gif"/><Relationship Id="rId8" Type="http://schemas.openxmlformats.org/officeDocument/2006/relationships/hyperlink" Target="http://people.bath.ac.uk/ch3tam/inorganic/vsepr/movies/CH4.mov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5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Chemical Bonding</a:t>
            </a: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1371600" y="3733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Writing Ionic Formulas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Write the symbols of the two ions with the charges, putting the metal first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Criss-cross the charges and bring them down to be subscripts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Simplify and erase any “1”s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Ex. Magnesium and Nitrogen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Mg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+2    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-3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baseline="3000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baseline="3000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   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= Mg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baseline="3000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949373" y="4492625"/>
            <a:ext cx="260400" cy="3048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743200" y="4832350"/>
            <a:ext cx="207900" cy="3048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2716950" y="4492625"/>
            <a:ext cx="260400" cy="304800"/>
          </a:xfrm>
          <a:prstGeom prst="ellipse">
            <a:avLst/>
          </a:prstGeom>
          <a:noFill/>
          <a:ln cap="flat" cmpd="sng" w="28575">
            <a:solidFill>
              <a:srgbClr val="00B0F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1828800" y="4832350"/>
            <a:ext cx="173100" cy="304800"/>
          </a:xfrm>
          <a:prstGeom prst="ellipse">
            <a:avLst/>
          </a:prstGeom>
          <a:noFill/>
          <a:ln cap="flat" cmpd="sng" w="28575">
            <a:solidFill>
              <a:srgbClr val="00B0F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3" name="Shape 203"/>
          <p:cNvCxnSpPr/>
          <p:nvPr/>
        </p:nvCxnSpPr>
        <p:spPr>
          <a:xfrm>
            <a:off x="2179635" y="4832350"/>
            <a:ext cx="563562" cy="19685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FFF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04" name="Shape 204"/>
          <p:cNvCxnSpPr/>
          <p:nvPr/>
        </p:nvCxnSpPr>
        <p:spPr>
          <a:xfrm flipH="1">
            <a:off x="2001835" y="4797425"/>
            <a:ext cx="857250" cy="231775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FFF00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Transition Metals and Roman Numerals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Transition Metals, Tin and Lead have various charges. The charge must be given to you so you can write the formula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lang="en-US"/>
              <a:t>Roman Numerals= I, II, III, IV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</a:t>
            </a:r>
            <a:r>
              <a:rPr lang="en-US"/>
              <a:t>amples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Iron (III) Oxide =  Fe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+3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O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-2</a:t>
            </a:r>
            <a:r>
              <a:rPr lang="en-US"/>
              <a:t>  = </a:t>
            </a:r>
            <a:r>
              <a:rPr lang="en-US">
                <a:solidFill>
                  <a:srgbClr val="EAEAEA"/>
                </a:solidFill>
              </a:rPr>
              <a:t>Fe</a:t>
            </a:r>
            <a:r>
              <a:rPr baseline="-25000" lang="en-US">
                <a:solidFill>
                  <a:srgbClr val="EAEAEA"/>
                </a:solidFill>
              </a:rPr>
              <a:t>2</a:t>
            </a:r>
            <a:r>
              <a:rPr lang="en-US">
                <a:solidFill>
                  <a:srgbClr val="EAEAEA"/>
                </a:solidFill>
              </a:rPr>
              <a:t>O</a:t>
            </a:r>
            <a:r>
              <a:rPr baseline="-25000" lang="en-US">
                <a:solidFill>
                  <a:srgbClr val="EAEAEA"/>
                </a:solidFill>
              </a:rPr>
              <a:t>3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t/>
            </a:r>
            <a:endParaRPr/>
          </a:p>
          <a:p>
            <a:pPr indent="-60960" lvl="0" rtl="0">
              <a:lnSpc>
                <a:spcPct val="115000"/>
              </a:lnSpc>
              <a:spcBef>
                <a:spcPts val="800"/>
              </a:spcBef>
              <a:buClr>
                <a:schemeClr val="hlink"/>
              </a:buClr>
              <a:buSzPct val="100000"/>
              <a:buFont typeface="Noto Sans Symbols"/>
              <a:buChar char="◆"/>
            </a:pPr>
            <a:r>
              <a:rPr lang="en-US">
                <a:solidFill>
                  <a:srgbClr val="EAEAEA"/>
                </a:solidFill>
              </a:rPr>
              <a:t>Iron (II) Oxide = Fe</a:t>
            </a:r>
            <a:r>
              <a:rPr baseline="30000" lang="en-US">
                <a:solidFill>
                  <a:srgbClr val="EAEAEA"/>
                </a:solidFill>
              </a:rPr>
              <a:t>+2</a:t>
            </a:r>
            <a:r>
              <a:rPr lang="en-US">
                <a:solidFill>
                  <a:srgbClr val="EAEAEA"/>
                </a:solidFill>
              </a:rPr>
              <a:t>  O</a:t>
            </a:r>
            <a:r>
              <a:rPr baseline="30000" lang="en-US">
                <a:solidFill>
                  <a:srgbClr val="EAEAEA"/>
                </a:solidFill>
              </a:rPr>
              <a:t>-2   =     </a:t>
            </a:r>
            <a:r>
              <a:rPr lang="en-US">
                <a:solidFill>
                  <a:srgbClr val="EAEAEA"/>
                </a:solidFill>
              </a:rPr>
              <a:t>FeO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1+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, Cl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1-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Copper II Iodide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baseline="3000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aseline="30000" lang="en-US"/>
              <a:t>                                                  </a:t>
            </a:r>
            <a:r>
              <a:rPr lang="en-US" sz="3000"/>
              <a:t>Mn</a:t>
            </a:r>
            <a:r>
              <a:rPr baseline="30000" lang="en-US" sz="3000"/>
              <a:t>2+ </a:t>
            </a:r>
            <a:r>
              <a:rPr lang="en-US" sz="3000"/>
              <a:t> O</a:t>
            </a:r>
            <a:r>
              <a:rPr baseline="30000" lang="en-US" sz="3000"/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 , O                   Titanium IV </a:t>
            </a:r>
            <a:r>
              <a:rPr lang="en-US"/>
              <a:t>Nitride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Barium , Nitrogen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Magnesium, sulfur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Polyatomic Ions (Honors Only)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23335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Ionic Compounds can contain a metal and a polyatomic ion (NaOH)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rules for writing formulas is the same with polyatomics but make sure you put </a:t>
            </a:r>
            <a:r>
              <a:rPr b="0" i="0" lang="en-US" sz="24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parenthesis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around the polyatomic ion if you have more than one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Example 1:  Al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+3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SO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-2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baseline="3000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=   Al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4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b="0" i="0" lang="en-US" sz="24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    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 Al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</a:t>
            </a:r>
            <a:r>
              <a:rPr b="0" baseline="-25000" i="0" lang="en-US" sz="24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43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t/>
            </a:r>
            <a:endParaRPr b="0" baseline="-2500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Example 2:  Na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+1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C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-1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= NaC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Remember If charges cancel, just write the symbols.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Polyatomic Practice (Honors Only)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Ca , OH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baseline="3000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 Rubidium phosphate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 .Ammonium cyanide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4. Aluminum </a:t>
            </a:r>
            <a:r>
              <a:rPr lang="en-US"/>
              <a:t>carbonate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Naming Ionic Compounds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Write the name of the first ion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Write the name of the second ion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Change the ending to –ide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 compounds containing polyatomic ions, do not change the ending when naming (honors only)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If the metal is a transition metal, be sure to put a roman numeral in the name to indicate the charge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NaCl                   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6. Mg(OH)</a:t>
            </a:r>
            <a:r>
              <a:rPr b="0" baseline="-2500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</a:p>
          <a:p>
            <a:pPr indent="-514350" lvl="0" marL="514350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                    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7. FeO</a:t>
            </a:r>
          </a:p>
          <a:p>
            <a:pPr indent="-514350" lvl="0" marL="514350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     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8. K</a:t>
            </a:r>
            <a:r>
              <a:rPr b="0" baseline="-2500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SO</a:t>
            </a:r>
            <a:r>
              <a:rPr b="0" baseline="-2500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b="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indent="-514350" lvl="0" marL="514350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CuBr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    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9. Ni</a:t>
            </a:r>
            <a:r>
              <a:rPr b="0" baseline="-2500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(CO</a:t>
            </a:r>
            <a:r>
              <a:rPr b="0" baseline="-2500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="0" baseline="-2500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</a:p>
          <a:p>
            <a:pPr indent="-514350" lvl="0" marL="514350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Mn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    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10. CoPO</a:t>
            </a:r>
            <a:r>
              <a:rPr baseline="-25000" lang="en-US">
                <a:solidFill>
                  <a:srgbClr val="FF0000"/>
                </a:solidFill>
              </a:rPr>
              <a:t>4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baseline="-2500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ctrTitle"/>
          </p:nvPr>
        </p:nvSpPr>
        <p:spPr>
          <a:xfrm>
            <a:off x="533400" y="533400"/>
            <a:ext cx="6154711" cy="3124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Covalent Bonding</a:t>
            </a:r>
          </a:p>
        </p:txBody>
      </p:sp>
      <p:sp>
        <p:nvSpPr>
          <p:cNvPr id="246" name="Shape 246"/>
          <p:cNvSpPr txBox="1"/>
          <p:nvPr>
            <p:ph idx="1" type="subTitle"/>
          </p:nvPr>
        </p:nvSpPr>
        <p:spPr>
          <a:xfrm>
            <a:off x="533400" y="3843867"/>
            <a:ext cx="4954248" cy="191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Covalent Bonds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Occur between 2 or more nonmetals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Formed from the </a:t>
            </a:r>
            <a:r>
              <a:rPr b="1" i="1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sharing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of valence electrons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rtl="0"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lang="en-US"/>
              <a:t>Properties of Covalent Molecules</a:t>
            </a:r>
          </a:p>
          <a:p>
            <a:pPr indent="457200" lvl="1" rtl="0">
              <a:spcBef>
                <a:spcPts val="0"/>
              </a:spcBef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/>
              <a:t>Low melting and boiling points</a:t>
            </a:r>
          </a:p>
          <a:p>
            <a:pPr indent="457200" lvl="1" rtl="0">
              <a:spcBef>
                <a:spcPts val="0"/>
              </a:spcBef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/>
              <a:t>Dissolves in solution</a:t>
            </a:r>
          </a:p>
          <a:p>
            <a:pPr indent="457200" lvl="1" rtl="0">
              <a:spcBef>
                <a:spcPts val="0"/>
              </a:spcBef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/>
              <a:t>Poor conductor of heat and electricity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Numerical Prefixes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57200" y="1332537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/>
              <a:t>Prefixes are used to indicate the number of atoms in the molecule (subscripts)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  Mono-				6   Hexa-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	Di-				   7   Hepta-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	Tri-				   8   Octa-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	Tetra-			   9   Nona-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	Penta-			10  Deca-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Calcium carbonate (limestone); Calcium phosphate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vanillin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Nd9GcSzSQkZveTNaGwCOkubD3Q9wDwb5IKMBN4E5QXW1XVdi3FnyY4SMw"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609600"/>
            <a:ext cx="1895474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Sr1-d6iCxnI7gQzAdR6jVRkN3-Tu0Sn-BSHm91RkcFcPGxpl0C"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2819400"/>
            <a:ext cx="19049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StSEjxq4IzSk9K5_QVfLWs_FxPHmnP_3sEj1mUWbM1jPe2M8GPTw" id="144" name="Shape 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5114925"/>
            <a:ext cx="26288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Tj9Sh-K-UcSZs0KZNJ4ytym29jBsdNKNzgB1wvKoHtuPmcGbxKyw" id="145" name="Shape 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3276600"/>
            <a:ext cx="19049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T1jt9kjzkX5Al-bxFZIfc4iO7IJIIQANCTU2f76EIpz_Bauhlc" id="146" name="Shape 1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76800" y="5600700"/>
            <a:ext cx="1981199" cy="125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352800" y="4953000"/>
            <a:ext cx="24383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Medical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Naming covalent compounds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Write the name of the first element, and add a prefix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Write the name of the second element,  add a prefix, and change the ending to -ide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Exceptions:</a:t>
            </a:r>
          </a:p>
          <a:p>
            <a:pPr indent="-533400" lvl="1" marL="990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Never use “mono-” for the first element</a:t>
            </a:r>
          </a:p>
          <a:p>
            <a:pPr indent="-533400" lvl="1" marL="990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Instead of “tetraoxide,” “pentaoxide,”  it is “tetroxide,” “pentoxide,” 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Writing covalent formulas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Write the symbols, and get the subscripts from the prefixes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NO</a:t>
            </a: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Criss-Cross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457200" y="457200"/>
            <a:ext cx="8229600" cy="5943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Name the following: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PCl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Write formulas for the following: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Chlorine dioxide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Sulfur hexafluoride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Nitrogen monoxide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ctrTitle"/>
          </p:nvPr>
        </p:nvSpPr>
        <p:spPr>
          <a:xfrm>
            <a:off x="533400" y="533400"/>
            <a:ext cx="6154711" cy="3124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VSEPR THEORY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138021" y="138021"/>
            <a:ext cx="881619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VSEPR- “Valence shell electron pair repulsions theory”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VSEPR is a method you can use to determine the shape and polarity of a molecule.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49"/>
            <a:ext cx="9112519" cy="5125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VSEPR overview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304800" y="609600"/>
            <a:ext cx="8610599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77813" lvl="0" marL="277813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Each shape has a name                 </a:t>
            </a:r>
          </a:p>
          <a:p>
            <a:pPr indent="-277813" lvl="0" marL="277813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1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(you will have to know these</a:t>
            </a:r>
            <a:r>
              <a:rPr b="1" i="1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77813" lvl="0" marL="277813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Names of Shapes:</a:t>
            </a:r>
          </a:p>
          <a:p>
            <a:pPr indent="-122237" lvl="2" marL="1379538" marR="0" rtl="0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tetrahedral</a:t>
            </a:r>
          </a:p>
          <a:p>
            <a:pPr indent="-122237" lvl="2" marL="137953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237" lvl="2" marL="137953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trigonal pyramidal</a:t>
            </a:r>
          </a:p>
          <a:p>
            <a:pPr indent="-122237" lvl="2" marL="137953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237" lvl="2" marL="137953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Bent</a:t>
            </a:r>
          </a:p>
          <a:p>
            <a:pPr indent="-122237" lvl="2" marL="137953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237" lvl="2" marL="137953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Linear</a:t>
            </a:r>
          </a:p>
          <a:p>
            <a:pPr indent="-122237" lvl="2" marL="137953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237" lvl="2" marL="137953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◆"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trigonal planar</a:t>
            </a:r>
          </a:p>
        </p:txBody>
      </p:sp>
      <p:pic>
        <p:nvPicPr>
          <p:cNvPr descr="CH4"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676400"/>
            <a:ext cx="1371599" cy="1023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3" id="300" name="Shape 300"/>
          <p:cNvPicPr preferRelativeResize="0"/>
          <p:nvPr/>
        </p:nvPicPr>
        <p:blipFill rotWithShape="1">
          <a:blip r:embed="rId4">
            <a:alphaModFix/>
          </a:blip>
          <a:srcRect b="30123" l="56218" r="0" t="0"/>
          <a:stretch/>
        </p:blipFill>
        <p:spPr>
          <a:xfrm>
            <a:off x="6477000" y="2514600"/>
            <a:ext cx="137159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20" id="301" name="Shape 301"/>
          <p:cNvPicPr preferRelativeResize="0"/>
          <p:nvPr/>
        </p:nvPicPr>
        <p:blipFill rotWithShape="1">
          <a:blip r:embed="rId5">
            <a:alphaModFix/>
          </a:blip>
          <a:srcRect b="0" l="59143" r="0" t="0"/>
          <a:stretch/>
        </p:blipFill>
        <p:spPr>
          <a:xfrm>
            <a:off x="3962400" y="3429000"/>
            <a:ext cx="1485899" cy="976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age]" id="302" name="Shape 3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0400" y="4572000"/>
            <a:ext cx="1295400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F3" id="303" name="Shape 3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5486400"/>
            <a:ext cx="11430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3124200" y="2971800"/>
            <a:ext cx="34290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7813" lvl="0" marL="277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Triangular Planar</a:t>
            </a:r>
          </a:p>
        </p:txBody>
      </p:sp>
      <p:sp>
        <p:nvSpPr>
          <p:cNvPr id="309" name="Shape 309"/>
          <p:cNvSpPr/>
          <p:nvPr/>
        </p:nvSpPr>
        <p:spPr>
          <a:xfrm>
            <a:off x="381000" y="2971800"/>
            <a:ext cx="25908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7813" lvl="0" marL="2778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Tetrahedral</a:t>
            </a:r>
          </a:p>
        </p:txBody>
      </p:sp>
      <p:sp>
        <p:nvSpPr>
          <p:cNvPr id="310" name="Shape 310"/>
          <p:cNvSpPr/>
          <p:nvPr/>
        </p:nvSpPr>
        <p:spPr>
          <a:xfrm>
            <a:off x="304800" y="6019800"/>
            <a:ext cx="44195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7813" lvl="0" marL="2778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Trigonal pyramidal</a:t>
            </a:r>
          </a:p>
        </p:txBody>
      </p:sp>
      <p:sp>
        <p:nvSpPr>
          <p:cNvPr id="311" name="Shape 311"/>
          <p:cNvSpPr/>
          <p:nvPr/>
        </p:nvSpPr>
        <p:spPr>
          <a:xfrm>
            <a:off x="5257800" y="5715000"/>
            <a:ext cx="32003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7813" lvl="0" marL="2778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Linear</a:t>
            </a:r>
          </a:p>
        </p:txBody>
      </p:sp>
      <p:pic>
        <p:nvPicPr>
          <p:cNvPr descr="nitrogen%20trifluoride%20faces%20trigonal%20pyramidal"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4419600"/>
            <a:ext cx="1371599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ar2" id="313" name="Shape 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4600" y="4114800"/>
            <a:ext cx="1622424" cy="960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ar3" id="314" name="Shape 3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4876800"/>
            <a:ext cx="2411413" cy="925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gonalpyrimidal" id="315" name="Shape 31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" y="3886200"/>
            <a:ext cx="2354263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trahedral" id="316" name="Shape 31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1000" y="762000"/>
            <a:ext cx="2506663" cy="217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gonalplanar" id="317" name="Shape 31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05200" y="914400"/>
            <a:ext cx="2514599" cy="2092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/>
          <p:nvPr/>
        </p:nvSpPr>
        <p:spPr>
          <a:xfrm>
            <a:off x="6705600" y="2971800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7813" lvl="0" marL="277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Bent or V</a:t>
            </a:r>
          </a:p>
        </p:txBody>
      </p:sp>
      <p:pic>
        <p:nvPicPr>
          <p:cNvPr descr="angular" id="319" name="Shape 319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29400" y="762000"/>
            <a:ext cx="220979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457200" y="152400"/>
            <a:ext cx="17526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0" y="155275"/>
            <a:ext cx="8971472" cy="4401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Lewis Structures- dot notation to show covalent bonds in molecules.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single atom in center.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C is present, place it in center.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and Halogens go on outside of molecule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dots around each atom. Move dots around if needed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symmetrical if possible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H, He, Li, Be and B will never get an octet (atoms are too small)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115908" y="0"/>
            <a:ext cx="902809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diagram  Molecular class   bond angle shape polarity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15908" y="3312542"/>
            <a:ext cx="89073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diagram  Molecular class   bond angle shape polarity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Ionic Bonding Vocabulary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Element- a substance that cannot be separated into simpler substances by chemical means; can be found on the periodic table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Ions- an electrically charged atom or group of atoms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Cation- a positively charged ion (metals); loses electrons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Anion- a negatively charged ion (non-metals); gains electrons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Ionic Compound- a compound composed of cations (metals) and anions (non-metals)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Shape 336"/>
          <p:cNvGraphicFramePr/>
          <p:nvPr/>
        </p:nvGraphicFramePr>
        <p:xfrm>
          <a:off x="228600" y="66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{DD519B86-93A9-4202-AB5F-B3CB0C8ACEF6}</a:tableStyleId>
              </a:tblPr>
              <a:tblGrid>
                <a:gridCol w="1752600"/>
                <a:gridCol w="2667000"/>
                <a:gridCol w="2286000"/>
              </a:tblGrid>
              <a:tr h="1524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Molecule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Lewis  Structure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electron pairs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801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</a:t>
                      </a:r>
                      <a:r>
                        <a:rPr b="1" baseline="-25000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67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</a:t>
                      </a:r>
                      <a:r>
                        <a:rPr b="1" baseline="-25000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37" name="Shape 337"/>
          <p:cNvSpPr/>
          <p:nvPr/>
        </p:nvSpPr>
        <p:spPr>
          <a:xfrm>
            <a:off x="1588" y="28876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4"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286000"/>
            <a:ext cx="18288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h3" id="340" name="Shape 3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4419600"/>
            <a:ext cx="1600199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/>
          <p:nvPr/>
        </p:nvSpPr>
        <p:spPr>
          <a:xfrm>
            <a:off x="96838" y="27082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" id="342" name="Shape 3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200" y="2133600"/>
            <a:ext cx="1904999" cy="1828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43" name="Shape 343"/>
          <p:cNvSpPr/>
          <p:nvPr/>
        </p:nvSpPr>
        <p:spPr>
          <a:xfrm>
            <a:off x="101600" y="264001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4" id="344" name="Shape 3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9438" y="4010025"/>
            <a:ext cx="1920875" cy="2590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graphicFrame>
        <p:nvGraphicFramePr>
          <p:cNvPr id="345" name="Shape 345"/>
          <p:cNvGraphicFramePr/>
          <p:nvPr/>
        </p:nvGraphicFramePr>
        <p:xfrm>
          <a:off x="69342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{DD519B86-93A9-4202-AB5F-B3CB0C8ACEF6}</a:tableStyleId>
              </a:tblPr>
              <a:tblGrid>
                <a:gridCol w="1905000"/>
              </a:tblGrid>
              <a:tr h="1860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SHAPE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85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46" name="Shape 346"/>
          <p:cNvSpPr txBox="1"/>
          <p:nvPr/>
        </p:nvSpPr>
        <p:spPr>
          <a:xfrm>
            <a:off x="5105400" y="3203575"/>
            <a:ext cx="18288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Tetrahedral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6019800" y="4114800"/>
            <a:ext cx="1600199" cy="822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Trigonal Pyramidal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5486400" y="2484438"/>
            <a:ext cx="387350" cy="94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5486400" y="4419600"/>
            <a:ext cx="38735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4800600" y="5237162"/>
            <a:ext cx="2057400" cy="116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 shared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lone pair)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Shape 355"/>
          <p:cNvGraphicFramePr/>
          <p:nvPr/>
        </p:nvGraphicFramePr>
        <p:xfrm>
          <a:off x="271462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{DD519B86-93A9-4202-AB5F-B3CB0C8ACEF6}</a:tableStyleId>
              </a:tblPr>
              <a:tblGrid>
                <a:gridCol w="1593850"/>
                <a:gridCol w="2978150"/>
                <a:gridCol w="2057400"/>
              </a:tblGrid>
              <a:tr h="1878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Molecule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Lewis  Structure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electron pairs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8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b="1" baseline="-25000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b="1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56" name="Shape 356"/>
          <p:cNvSpPr txBox="1"/>
          <p:nvPr/>
        </p:nvSpPr>
        <p:spPr>
          <a:xfrm>
            <a:off x="609600" y="5181600"/>
            <a:ext cx="1066799" cy="94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1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w3" id="359" name="Shape 359"/>
          <p:cNvPicPr preferRelativeResize="0"/>
          <p:nvPr/>
        </p:nvPicPr>
        <p:blipFill rotWithShape="1">
          <a:blip r:embed="rId3">
            <a:alphaModFix/>
          </a:blip>
          <a:srcRect b="38094" l="0" r="80099" t="19048"/>
          <a:stretch/>
        </p:blipFill>
        <p:spPr>
          <a:xfrm>
            <a:off x="2209800" y="2133600"/>
            <a:ext cx="2743199" cy="22097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0" name="Shape 360"/>
          <p:cNvGraphicFramePr/>
          <p:nvPr/>
        </p:nvGraphicFramePr>
        <p:xfrm>
          <a:off x="6905625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{DD519B86-93A9-4202-AB5F-B3CB0C8ACEF6}</a:tableStyleId>
              </a:tblPr>
              <a:tblGrid>
                <a:gridCol w="2085975"/>
              </a:tblGrid>
              <a:tr h="1884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SHAPE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4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7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61" name="Shape 361"/>
          <p:cNvSpPr/>
          <p:nvPr/>
        </p:nvSpPr>
        <p:spPr>
          <a:xfrm>
            <a:off x="60325" y="281781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5" id="362" name="Shape 3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2209800"/>
            <a:ext cx="1981199" cy="228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63" name="Shape 363"/>
          <p:cNvSpPr txBox="1"/>
          <p:nvPr/>
        </p:nvSpPr>
        <p:spPr>
          <a:xfrm>
            <a:off x="6096000" y="2286000"/>
            <a:ext cx="1600199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Bent or V</a:t>
            </a:r>
          </a:p>
        </p:txBody>
      </p:sp>
      <p:sp>
        <p:nvSpPr>
          <p:cNvPr id="364" name="Shape 364"/>
          <p:cNvSpPr/>
          <p:nvPr/>
        </p:nvSpPr>
        <p:spPr>
          <a:xfrm>
            <a:off x="1588" y="277971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136525" y="24923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5638800" y="2667000"/>
            <a:ext cx="38735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4897437" y="3352800"/>
            <a:ext cx="1960561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shared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lone pairs)</a:t>
            </a:r>
          </a:p>
        </p:txBody>
      </p:sp>
      <p:pic>
        <p:nvPicPr>
          <p:cNvPr descr="co2" id="368" name="Shape 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9800" y="5029200"/>
            <a:ext cx="2286000" cy="13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5791200" y="5181600"/>
            <a:ext cx="38735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pic>
        <p:nvPicPr>
          <p:cNvPr descr="CO2" id="370" name="Shape 3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4200" y="4495800"/>
            <a:ext cx="2057400" cy="2209799"/>
          </a:xfrm>
          <a:prstGeom prst="rect">
            <a:avLst/>
          </a:prstGeom>
          <a:solidFill>
            <a:schemeClr val="folHlink"/>
          </a:solidFill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71" name="Shape 371"/>
          <p:cNvSpPr txBox="1"/>
          <p:nvPr/>
        </p:nvSpPr>
        <p:spPr>
          <a:xfrm>
            <a:off x="6248400" y="4648200"/>
            <a:ext cx="12954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Linear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1588" y="3192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cl2"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2895600"/>
            <a:ext cx="2286000" cy="990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9" name="Shape 379"/>
          <p:cNvGraphicFramePr/>
          <p:nvPr/>
        </p:nvGraphicFramePr>
        <p:xfrm>
          <a:off x="69850" y="12398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{DD519B86-93A9-4202-AB5F-B3CB0C8ACEF6}</a:tableStyleId>
              </a:tblPr>
              <a:tblGrid>
                <a:gridCol w="1573225"/>
                <a:gridCol w="2836850"/>
                <a:gridCol w="2286000"/>
              </a:tblGrid>
              <a:tr h="1524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Molecule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Lewis  Structure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electron pairs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73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BeCl</a:t>
                      </a:r>
                      <a:r>
                        <a:rPr b="1" baseline="-25000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877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BF</a:t>
                      </a:r>
                      <a:r>
                        <a:rPr b="1" baseline="-25000" i="0" lang="en-US" sz="3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80" name="Shape 380"/>
          <p:cNvSpPr/>
          <p:nvPr/>
        </p:nvSpPr>
        <p:spPr>
          <a:xfrm>
            <a:off x="0" y="28479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f3" id="381" name="Shape 3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9300" y="4395787"/>
            <a:ext cx="2057400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/>
          <p:nvPr/>
        </p:nvSpPr>
        <p:spPr>
          <a:xfrm>
            <a:off x="69850" y="28352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ew" id="383" name="Shape 3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743200"/>
            <a:ext cx="1904999" cy="137159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84" name="Shape 384"/>
          <p:cNvSpPr/>
          <p:nvPr/>
        </p:nvSpPr>
        <p:spPr>
          <a:xfrm>
            <a:off x="104775" y="26066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" id="385" name="Shape 3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1800" y="4114800"/>
            <a:ext cx="1904999" cy="193516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graphicFrame>
        <p:nvGraphicFramePr>
          <p:cNvPr id="386" name="Shape 386"/>
          <p:cNvGraphicFramePr/>
          <p:nvPr/>
        </p:nvGraphicFramePr>
        <p:xfrm>
          <a:off x="6781800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{DD519B86-93A9-4202-AB5F-B3CB0C8ACEF6}</a:tableStyleId>
              </a:tblPr>
              <a:tblGrid>
                <a:gridCol w="1905000"/>
              </a:tblGrid>
              <a:tr h="1905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SHAPE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7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905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87" name="Shape 387"/>
          <p:cNvSpPr txBox="1"/>
          <p:nvPr/>
        </p:nvSpPr>
        <p:spPr>
          <a:xfrm>
            <a:off x="5334000" y="3048000"/>
            <a:ext cx="38735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5334000" y="4648200"/>
            <a:ext cx="38735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6400800" y="2819400"/>
            <a:ext cx="1143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Linear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5995987" y="4206875"/>
            <a:ext cx="1371599" cy="822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Trigonal Planar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ctrTitle"/>
          </p:nvPr>
        </p:nvSpPr>
        <p:spPr>
          <a:xfrm>
            <a:off x="533400" y="533400"/>
            <a:ext cx="6154711" cy="3124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INTERMOLECULAR FORCES</a:t>
            </a:r>
          </a:p>
        </p:txBody>
      </p:sp>
      <p:sp>
        <p:nvSpPr>
          <p:cNvPr id="396" name="Shape 396"/>
          <p:cNvSpPr txBox="1"/>
          <p:nvPr>
            <p:ph idx="1" type="subTitle"/>
          </p:nvPr>
        </p:nvSpPr>
        <p:spPr>
          <a:xfrm>
            <a:off x="533400" y="3843867"/>
            <a:ext cx="4954248" cy="191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172528" y="172528"/>
            <a:ext cx="8660920" cy="6986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9. </a:t>
            </a:r>
            <a:r>
              <a:rPr b="0" i="0" lang="en-US" sz="2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Intermolecular Forces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attractions between molecules; always weaker than ionic or covalent bonds between atoms. 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lphaLcParenR"/>
            </a:pPr>
            <a:r>
              <a:rPr b="0" i="0" lang="en-US" sz="2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 der Waals Forces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-2 Types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Dipole-Dipole (a dipole is a polar molecule); the positive end of one polar molecule attracts to the negative end of another polar molecule.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eriod"/>
            </a:pPr>
            <a:r>
              <a:rPr b="0" i="0" lang="en-US" sz="2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Dispersion forces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(weakest) occur between all molecules when the valence electrons happen to shift to one side of the molecule.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</a:t>
            </a:r>
            <a:r>
              <a:rPr b="0" i="0" lang="en-US" sz="2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Hydrogen Bonds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attraction between a hydrogen atom in one molecule and a highly 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electronegative atom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another molecule.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138021" y="189781"/>
            <a:ext cx="878168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 </a:t>
            </a:r>
            <a:r>
              <a:rPr b="0" i="0" lang="en-US" sz="2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of Bond Strengths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Weakest to Strongest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 der Wa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ls, Hydrogen Bonds, Nonpolar Covalent, Polar Covalent, Ionic, Network Solids (diamond).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ctrTitle"/>
          </p:nvPr>
        </p:nvSpPr>
        <p:spPr>
          <a:xfrm>
            <a:off x="533400" y="533400"/>
            <a:ext cx="6154711" cy="3124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Hydrocarbons </a:t>
            </a:r>
          </a:p>
        </p:txBody>
      </p:sp>
      <p:sp>
        <p:nvSpPr>
          <p:cNvPr id="412" name="Shape 412"/>
          <p:cNvSpPr txBox="1"/>
          <p:nvPr>
            <p:ph idx="1" type="subTitle"/>
          </p:nvPr>
        </p:nvSpPr>
        <p:spPr>
          <a:xfrm>
            <a:off x="533400" y="3843867"/>
            <a:ext cx="4954248" cy="191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172528" y="155275"/>
            <a:ext cx="874718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13. </a:t>
            </a:r>
            <a:r>
              <a:rPr b="0" i="0" lang="en-US" sz="2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Hydrocarbons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Organic compounds containing on the elements hydrogen and oxygen. Major use is as fuel.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Groups: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Alkanes (Single bonds)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Alkenes (Double bonds)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Alkynes (Triple bonds)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345056" y="207034"/>
            <a:ext cx="852289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Prefixes for the first 10 straight chain hydrocarbons: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23" name="Shape 423"/>
          <p:cNvGraphicFramePr/>
          <p:nvPr/>
        </p:nvGraphicFramePr>
        <p:xfrm>
          <a:off x="695862" y="12934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{DD519B86-93A9-4202-AB5F-B3CB0C8ACEF6}</a:tableStyleId>
              </a:tblPr>
              <a:tblGrid>
                <a:gridCol w="2043025"/>
                <a:gridCol w="2043025"/>
                <a:gridCol w="2043025"/>
                <a:gridCol w="2043025"/>
              </a:tblGrid>
              <a:tr h="50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Meth-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1 C atom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Hex-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u="none" cap="none" strike="noStrike"/>
                        <a:t>6 C atoms</a:t>
                      </a:r>
                    </a:p>
                  </a:txBody>
                  <a:tcPr marT="45725" marB="45725" marR="91450" marL="91450"/>
                </a:tc>
              </a:tr>
              <a:tr h="50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Eth-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u="none" cap="none" strike="noStrike"/>
                        <a:t>2 C atoms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Hept-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u="none" cap="none" strike="noStrike"/>
                        <a:t>7 C atoms</a:t>
                      </a:r>
                    </a:p>
                  </a:txBody>
                  <a:tcPr marT="45725" marB="45725" marR="91450" marL="91450"/>
                </a:tc>
              </a:tr>
              <a:tr h="50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Prop-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u="none" cap="none" strike="noStrike"/>
                        <a:t>3 C atoms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Oct-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u="none" cap="none" strike="noStrike"/>
                        <a:t>8 C atoms</a:t>
                      </a:r>
                    </a:p>
                  </a:txBody>
                  <a:tcPr marT="45725" marB="45725" marR="91450" marL="91450"/>
                </a:tc>
              </a:tr>
              <a:tr h="50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But-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u="none" cap="none" strike="noStrike"/>
                        <a:t>4 C atoms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Non-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u="none" cap="none" strike="noStrike"/>
                        <a:t>9 C atoms</a:t>
                      </a:r>
                    </a:p>
                  </a:txBody>
                  <a:tcPr marT="45725" marB="45725" marR="91450" marL="91450"/>
                </a:tc>
              </a:tr>
              <a:tr h="50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Pent-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u="none" cap="none" strike="noStrike"/>
                        <a:t>5 C atoms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cap="none" strike="noStrike"/>
                        <a:t>Dec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u="none" cap="none" strike="noStrike"/>
                        <a:t>10 C atoms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24" name="Shape 424"/>
          <p:cNvSpPr txBox="1"/>
          <p:nvPr/>
        </p:nvSpPr>
        <p:spPr>
          <a:xfrm>
            <a:off x="207034" y="3778369"/>
            <a:ext cx="866092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Suffixes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-ane (Single bonds only)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-ene (double bond)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-yne (triple bond)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172528" y="172528"/>
            <a:ext cx="855740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Ethane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Pentane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Ethene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Propene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Ethyne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AutoNum type="arabicParenR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Butyne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Ionic Bonding Vocabulary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Atom- the smallest representative particle of an element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Ionic Bonding- the formation of bonds between oppositely charged ions; the ions are formed from atoms that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transfer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one o</a:t>
            </a:r>
            <a:r>
              <a:rPr lang="en-US" sz="2400"/>
              <a:t>r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more electrons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Valence Electrons- the outermost electrons of an atom; these electrons are used in bonding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Octet Rule- a rule stating that bonded atoms tend to have a total of 8 valence electrons (to be happy)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Superscript- a number, letter or symbol written above and to the side of the main text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Ionic Bonding Vocabulary</a:t>
            </a:r>
            <a:b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*Words in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are honors only*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Subscript- a number, letter or symbol written below and to the side of the main text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Chemical Formula- a notation that uses chemical symbols with numerical subscripts to indicate the amount and types of atoms in a substance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Neutral Charge- when both charges are equal and opposite and cancels each other out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Net Charge- when the charges are not equal and opposite and result in an overall charge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Polyatomic Ion- 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group of atoms that have an overall charge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Properties of Ionic Compounds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High melting and boiling points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Diss</a:t>
            </a:r>
            <a:r>
              <a:rPr lang="en-US" sz="2800"/>
              <a:t>ociates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in solution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Conduct electricity when molten or in solution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lang="en-US" sz="2800"/>
              <a:t>Example: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Sodium chloride has a melting point of 1480 °F</a:t>
            </a:r>
            <a:b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Charge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Each atom needs 8 valence electrons to be stable (octet)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charge of an atom depends on how many electrons it gains or loses to have 8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Metals become </a:t>
            </a:r>
            <a:r>
              <a:rPr b="0" i="0" lang="en-US" sz="26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positive</a:t>
            </a:r>
            <a:r>
              <a:rPr b="0" i="0" lang="en-US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(lose e-)- cations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Nonmetals become </a:t>
            </a:r>
            <a:r>
              <a:rPr b="0" i="0" lang="en-US" sz="26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negative </a:t>
            </a:r>
            <a:r>
              <a:rPr b="0" i="0" lang="en-US" sz="2600" u="none" cap="none" strike="noStrike">
                <a:solidFill>
                  <a:srgbClr val="F4F4F4"/>
                </a:solidFill>
                <a:latin typeface="Verdana"/>
                <a:ea typeface="Verdana"/>
                <a:cs typeface="Verdana"/>
                <a:sym typeface="Verdana"/>
              </a:rPr>
              <a:t>(gain e-)- anions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4F4F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78" name="Shape 178"/>
          <p:cNvGraphicFramePr/>
          <p:nvPr/>
        </p:nvGraphicFramePr>
        <p:xfrm>
          <a:off x="1066800" y="472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{DD519B86-93A9-4202-AB5F-B3CB0C8ACEF6}</a:tableStyleId>
              </a:tblPr>
              <a:tblGrid>
                <a:gridCol w="1295400"/>
                <a:gridCol w="533400"/>
                <a:gridCol w="533400"/>
                <a:gridCol w="533400"/>
                <a:gridCol w="838200"/>
                <a:gridCol w="533400"/>
                <a:gridCol w="609600"/>
                <a:gridCol w="541325"/>
                <a:gridCol w="67785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EAEA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EAEAE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Group #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EAEA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EAEAE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EAEA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EAEAE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EAEA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EAEAE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EAEA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EAEAE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EAEA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EAEAE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EAEA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EAEAE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EAEA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EAEAE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EAEA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EAEAE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18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914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F4F4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F4F4F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# of Valence e-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DDE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DDE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DDE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DDE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DDE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DDE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DDE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DDED3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F4F4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F4F4F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Charge</a:t>
                      </a: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+1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8EF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+2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8EF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+3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8EF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+/- 4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8EF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-3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8EF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8EF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-1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8EF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99"/>
                        </a:buClr>
                        <a:buSzPct val="25000"/>
                        <a:buFont typeface="Verdan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8EF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Charge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524000"/>
            <a:ext cx="7448550" cy="488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Ionic Bonds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01225" y="105705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Composed of ions, formed by </a:t>
            </a:r>
            <a:r>
              <a:rPr b="1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transfer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of electrons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metal and a nonmetal (NaCl)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t/>
            </a:r>
            <a:endParaRPr sz="2400"/>
          </a:p>
          <a:p>
            <a:pPr indent="0" lvl="1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Overall charge must be zero! Na</a:t>
            </a:r>
            <a:r>
              <a:rPr b="0" baseline="30000" i="0" lang="en-US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+1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and Cl</a:t>
            </a:r>
            <a:r>
              <a:rPr b="0" baseline="30000" i="0" lang="en-US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-1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cancel out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◆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Charges won’t always cancel, ex. Na</a:t>
            </a:r>
            <a:r>
              <a:rPr b="0" baseline="30000" i="0" lang="en-US" sz="24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+1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b="0" i="0" lang="en-US" sz="2400" u="none" cap="none" strike="noStrike">
                <a:solidFill>
                  <a:srgbClr val="F4F4F4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b="0" baseline="30000" i="0" lang="en-US" sz="24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-2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baseline="30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Na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+1       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-2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b="0" i="0" lang="en-US" sz="2400" u="sng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b="0" baseline="30000" i="0" lang="en-US" sz="2400" u="sng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+1</a:t>
            </a:r>
            <a:r>
              <a:rPr b="0" i="0" lang="en-US" sz="2400" u="sng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______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+2     -2  = 0        Formula is Na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75" y="2527038"/>
            <a:ext cx="8753400" cy="14478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