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5" r:id="rId4"/>
    <p:sldId id="281" r:id="rId5"/>
    <p:sldId id="285" r:id="rId6"/>
    <p:sldId id="283" r:id="rId7"/>
    <p:sldId id="284" r:id="rId8"/>
    <p:sldId id="290" r:id="rId9"/>
    <p:sldId id="291" r:id="rId10"/>
    <p:sldId id="277" r:id="rId11"/>
    <p:sldId id="278" r:id="rId12"/>
    <p:sldId id="261" r:id="rId13"/>
    <p:sldId id="264" r:id="rId14"/>
    <p:sldId id="262" r:id="rId15"/>
    <p:sldId id="265" r:id="rId16"/>
    <p:sldId id="266" r:id="rId17"/>
    <p:sldId id="288" r:id="rId18"/>
    <p:sldId id="279" r:id="rId19"/>
    <p:sldId id="269" r:id="rId20"/>
    <p:sldId id="270" r:id="rId21"/>
    <p:sldId id="271" r:id="rId22"/>
    <p:sldId id="280" r:id="rId23"/>
    <p:sldId id="273" r:id="rId24"/>
    <p:sldId id="289" r:id="rId25"/>
    <p:sldId id="267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2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6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Half-Life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Material Remaining</c:v>
          </c:tx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50</c:v>
                </c:pt>
                <c:pt idx="2">
                  <c:v>25</c:v>
                </c:pt>
                <c:pt idx="3">
                  <c:v>12.5</c:v>
                </c:pt>
                <c:pt idx="4">
                  <c:v>6.25</c:v>
                </c:pt>
                <c:pt idx="5">
                  <c:v>3.125</c:v>
                </c:pt>
                <c:pt idx="6">
                  <c:v>1.5625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4980736"/>
        <c:axId val="324983040"/>
      </c:scatterChart>
      <c:valAx>
        <c:axId val="32498073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# of Half-Lives</a:t>
                </a:r>
              </a:p>
            </c:rich>
          </c:tx>
          <c:layout>
            <c:manualLayout>
              <c:xMode val="edge"/>
              <c:yMode val="edge"/>
              <c:x val="0.41896653543307105"/>
              <c:y val="0.9103568632868259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24983040"/>
        <c:crosses val="autoZero"/>
        <c:crossBetween val="midCat"/>
      </c:valAx>
      <c:valAx>
        <c:axId val="324983040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% Remaining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24980736"/>
        <c:crosses val="autoZero"/>
        <c:crossBetween val="midCat"/>
        <c:majorUnit val="10"/>
        <c:minorUnit val="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07E5-C5E9-4022-82F8-CFB3EF3C0936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0F712-C5E5-44C3-97D1-14D33BE5A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20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0098D-A4A0-439F-A4C9-DE92D034ECE9}" type="slidenum">
              <a:rPr lang="en-US"/>
              <a:pPr/>
              <a:t>15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0F1FE-09A0-4FDA-9766-0B1E9EAD2B6C}" type="slidenum">
              <a:rPr lang="en-US"/>
              <a:pPr/>
              <a:t>16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sz="500">
              <a:solidFill>
                <a:srgbClr val="0033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F712-C5E5-44C3-97D1-14D33BE5A98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1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9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2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5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5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6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9B99-6B0F-461D-8F65-720F28B5A2B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28565-4257-437F-89C3-0610F3A7A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73" y="381000"/>
            <a:ext cx="7772400" cy="1470025"/>
          </a:xfrm>
        </p:spPr>
        <p:txBody>
          <a:bodyPr/>
          <a:lstStyle/>
          <a:p>
            <a:r>
              <a:rPr lang="en-US" dirty="0" smtClean="0"/>
              <a:t>Nuclear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0.gstatic.com/images?q=tbn:ANd9GcTpZhxLB8v0Gr-pgR-Sk3m0guQCOP1WvsBRgLRlNlTNC_Ce9R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3642262" cy="321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QWa0GoxrtzL4OY7ZWvT1rIl5crmnaZ8LgHX3dvhmsmhrKCc6t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2514600"/>
            <a:ext cx="3499104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18288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LESSON 1: Radioactivity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Properties of radioactive elements: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Alter photographic film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Fluoresce in certain compounds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 an electric charge in the air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Damage the cells of most organisms</a:t>
            </a:r>
          </a:p>
          <a:p>
            <a:pPr>
              <a:lnSpc>
                <a:spcPct val="90000"/>
              </a:lnSpc>
            </a:pPr>
            <a:r>
              <a:rPr lang="en-US" u="sng" dirty="0"/>
              <a:t>Radioactivity</a:t>
            </a:r>
            <a:r>
              <a:rPr lang="en-US" dirty="0"/>
              <a:t> is the release of nuclear radiation in the form of particles and rays from a radioactive element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57400"/>
            <a:ext cx="1981200" cy="158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1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causes elements to be radioactive?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“binding energy” that holds the nucleus together is not strong enough, it breaks apart.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Often caused by having an excess number of neutrons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elements have at least one radioactive isotope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isotopes of elements with atomic numbers &gt;83 are radioactive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185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Alpha particles - nucleus of a helium atom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2 protons and 2 neutrons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Weakest type, can be stopped by a piece of </a:t>
                </a:r>
                <a:r>
                  <a:rPr lang="en-US" dirty="0" smtClean="0"/>
                  <a:t>paper</a:t>
                </a:r>
              </a:p>
              <a:p>
                <a:pPr marL="457200" lvl="1" indent="0">
                  <a:lnSpc>
                    <a:spcPct val="90000"/>
                  </a:lnSpc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45720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sz="4000" b="0" i="0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4000" b="0" i="0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/>
                            </a:rPr>
                            <m:t>He</m:t>
                          </m:r>
                        </m:e>
                      </m:sPre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1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4" cstate="print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592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Radiation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Beta particles - an electron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Formed inside the nucleus when a neutron breaks apart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Can be stopped by a thin piece of metal or a thick piece of wood</a:t>
                </a:r>
              </a:p>
              <a:p>
                <a:pPr marL="457200" lvl="1" indent="0">
                  <a:lnSpc>
                    <a:spcPct val="90000"/>
                  </a:lnSpc>
                  <a:buNone/>
                </a:pPr>
                <a:endParaRPr lang="en-US" i="1" dirty="0">
                  <a:latin typeface="Cambria Math"/>
                </a:endParaRPr>
              </a:p>
              <a:p>
                <a:pPr marL="45720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sz="4000" b="0" i="0" smtClean="0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sz="4000" b="0" i="0" smtClean="0">
                              <a:latin typeface="Cambria Math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/>
                            </a:rPr>
                            <m:t>e</m:t>
                          </m:r>
                        </m:e>
                      </m:sPre>
                    </m:oMath>
                  </m:oMathPara>
                </a14:m>
                <a:endParaRPr lang="en-US" sz="40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2830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67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</a:t>
            </a:r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Gamma ray - an electromagnetic wave of very high frequency and short wavelength</a:t>
            </a:r>
          </a:p>
          <a:p>
            <a:pPr lvl="1"/>
            <a:r>
              <a:rPr lang="en-US" dirty="0"/>
              <a:t>Carry a lot of energy</a:t>
            </a:r>
          </a:p>
          <a:p>
            <a:pPr lvl="1"/>
            <a:r>
              <a:rPr lang="en-US" dirty="0"/>
              <a:t>Can be stopped by several cm of lead or several feet of </a:t>
            </a:r>
            <a:r>
              <a:rPr lang="en-US" dirty="0" smtClean="0"/>
              <a:t>concrete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l-GR" sz="4800" dirty="0" smtClean="0"/>
              <a:t>γ 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57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24600"/>
            <a:ext cx="9144000" cy="533400"/>
          </a:xfrm>
          <a:solidFill>
            <a:schemeClr val="bg1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 dirty="0">
                <a:solidFill>
                  <a:srgbClr val="003300"/>
                </a:solidFill>
              </a:rPr>
              <a:t>Figure 4.4: </a:t>
            </a:r>
            <a:r>
              <a:rPr lang="en-US" sz="1800" dirty="0">
                <a:solidFill>
                  <a:srgbClr val="003300"/>
                </a:solidFill>
              </a:rPr>
              <a:t>The components of </a:t>
            </a:r>
            <a:r>
              <a:rPr lang="en-US" sz="1800" dirty="0">
                <a:solidFill>
                  <a:srgbClr val="003300"/>
                </a:solidFill>
                <a:cs typeface="Arial" charset="0"/>
              </a:rPr>
              <a:t>α rays, β rays, and γ rays.</a:t>
            </a:r>
            <a:endParaRPr lang="en-US" sz="1800" b="1" dirty="0">
              <a:solidFill>
                <a:srgbClr val="003300"/>
              </a:solidFill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113588" y="0"/>
            <a:ext cx="20304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>
                <a:latin typeface="Times New Roman" pitchFamily="18" charset="0"/>
              </a:rPr>
              <a:t>© 2003 John Wiley and Sons Publishers</a:t>
            </a:r>
          </a:p>
        </p:txBody>
      </p:sp>
      <p:pic>
        <p:nvPicPr>
          <p:cNvPr id="78853" name="Picture 5" descr="F4_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0"/>
            <a:ext cx="3300412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1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400800"/>
            <a:ext cx="9144000" cy="457200"/>
          </a:xfrm>
          <a:solidFill>
            <a:schemeClr val="bg1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800" b="1" dirty="0">
                <a:solidFill>
                  <a:srgbClr val="003300"/>
                </a:solidFill>
              </a:rPr>
              <a:t>Figure 4.2: </a:t>
            </a:r>
            <a:r>
              <a:rPr lang="en-US" sz="1800" dirty="0">
                <a:solidFill>
                  <a:srgbClr val="003300"/>
                </a:solidFill>
              </a:rPr>
              <a:t>The penetrating power of radiation.</a:t>
            </a:r>
            <a:endParaRPr lang="en-US" sz="1800" b="1" dirty="0">
              <a:solidFill>
                <a:srgbClr val="003300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113588" y="0"/>
            <a:ext cx="20304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>
                <a:latin typeface="Times New Roman" pitchFamily="18" charset="0"/>
              </a:rPr>
              <a:t>© 2003 John Wiley and Sons Publishers</a:t>
            </a:r>
          </a:p>
        </p:txBody>
      </p:sp>
      <p:pic>
        <p:nvPicPr>
          <p:cNvPr id="68613" name="Picture 5" descr="F4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2038"/>
            <a:ext cx="853440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9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73" y="381000"/>
            <a:ext cx="7772400" cy="1470025"/>
          </a:xfrm>
        </p:spPr>
        <p:txBody>
          <a:bodyPr/>
          <a:lstStyle/>
          <a:p>
            <a:r>
              <a:rPr lang="en-US" dirty="0" smtClean="0"/>
              <a:t>Nuclear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0.gstatic.com/images?q=tbn:ANd9GcTpZhxLB8v0Gr-pgR-Sk3m0guQCOP1WvsBRgLRlNlTNC_Ce9R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3642262" cy="321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QWa0GoxrtzL4OY7ZWvT1rIl5crmnaZ8LgHX3dvhmsmhrKCc6t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2514600"/>
            <a:ext cx="3499104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6362" y="18288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LESSON 2: Radioactive Decay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Radioactive Decay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/>
              <a:t>An unstable nucleus can become stable by undergoing Radioactive </a:t>
            </a:r>
            <a:r>
              <a:rPr lang="en-US" dirty="0" smtClean="0"/>
              <a:t>Decay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763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Half-life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amount of time it takes for ½ of the atoms in a sample to decay</a:t>
            </a:r>
          </a:p>
          <a:p>
            <a:r>
              <a:rPr lang="en-US" dirty="0"/>
              <a:t>“exponential decay”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10287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90950"/>
            <a:ext cx="9429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71900"/>
            <a:ext cx="9620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86553"/>
            <a:ext cx="991322" cy="132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327" y="3790950"/>
            <a:ext cx="10112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9800" y="541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Half -Life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542778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Half -Life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14" y="5427785"/>
            <a:ext cx="157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 Half -Life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12645" y="5427785"/>
            <a:ext cx="143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 Half -Life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57250" y="5433647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Initial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Radioactivity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dirty="0"/>
              <a:t>Henri Becquerel - 1896 - uranium gives off x-rays</a:t>
            </a:r>
          </a:p>
          <a:p>
            <a:pPr lvl="1"/>
            <a:r>
              <a:rPr lang="en-US" dirty="0"/>
              <a:t>uranium produces an image on photographic film</a:t>
            </a:r>
          </a:p>
        </p:txBody>
      </p:sp>
      <p:pic>
        <p:nvPicPr>
          <p:cNvPr id="36868" name="Picture 4" descr="FG17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3124200" cy="247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FG17_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4140200" cy="26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6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51218741"/>
              </p:ext>
            </p:extLst>
          </p:nvPr>
        </p:nvGraphicFramePr>
        <p:xfrm>
          <a:off x="533400" y="1295400"/>
          <a:ext cx="815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5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suppose you have 10.0 grams of strontium – 90, which has a half life of 29 years.  How much will be remaining after x number of years?  </a:t>
            </a:r>
          </a:p>
          <a:p>
            <a:r>
              <a:rPr lang="en-US" dirty="0" smtClean="0"/>
              <a:t>You can use a table: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91000" y="3048000"/>
          <a:ext cx="4876800" cy="362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</a:tblGrid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# of ½</a:t>
                      </a:r>
                      <a:r>
                        <a:rPr lang="en-US" baseline="0" dirty="0" smtClean="0"/>
                        <a:t> lives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Remaining (g)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2.5</a:t>
                      </a:r>
                      <a:endParaRPr lang="en-US" sz="32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1.25</a:t>
                      </a:r>
                      <a:endParaRPr lang="en-US" sz="3200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0.625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0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3-ec.buzzfed.com/static/enhanced/terminal05/2012/9/30/1/enhanced-buzz-23845-1348983760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55621"/>
            <a:ext cx="7870984" cy="496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7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 </a:t>
            </a:r>
          </a:p>
          <a:p>
            <a:pPr marL="0" indent="0">
              <a:buNone/>
            </a:pPr>
            <a:r>
              <a:rPr lang="en-US" dirty="0" smtClean="0"/>
              <a:t>If gallium – 68 has a half-life of 68.3 minutes, how much of a 160.0 mg sample is left after 1 half life?  ________ </a:t>
            </a:r>
          </a:p>
          <a:p>
            <a:pPr>
              <a:buNone/>
            </a:pPr>
            <a:r>
              <a:rPr lang="en-US" dirty="0" smtClean="0"/>
              <a:t>	3 half lives? </a:t>
            </a:r>
            <a:r>
              <a:rPr lang="en-US" dirty="0" smtClean="0"/>
              <a:t>__________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911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73" y="381000"/>
            <a:ext cx="7772400" cy="1470025"/>
          </a:xfrm>
        </p:spPr>
        <p:txBody>
          <a:bodyPr/>
          <a:lstStyle/>
          <a:p>
            <a:r>
              <a:rPr lang="en-US" dirty="0" smtClean="0"/>
              <a:t>Nuclear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0.gstatic.com/images?q=tbn:ANd9GcTpZhxLB8v0Gr-pgR-Sk3m0guQCOP1WvsBRgLRlNlTNC_Ce9R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3642262" cy="321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QWa0GoxrtzL4OY7ZWvT1rIl5crmnaZ8LgHX3dvhmsmhrKCc6t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2514600"/>
            <a:ext cx="3499104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6362" y="18288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LESSON 3: Nuclear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splitting of a </a:t>
            </a:r>
            <a:r>
              <a:rPr lang="en-US" b="1" dirty="0"/>
              <a:t>large</a:t>
            </a:r>
            <a:r>
              <a:rPr lang="en-US" dirty="0"/>
              <a:t> nucleus into two smaller nuclei</a:t>
            </a:r>
          </a:p>
          <a:p>
            <a:r>
              <a:rPr lang="en-US" dirty="0"/>
              <a:t>Releases of energy.</a:t>
            </a:r>
          </a:p>
          <a:p>
            <a:r>
              <a:rPr lang="en-US" dirty="0" smtClean="0"/>
              <a:t>Used </a:t>
            </a:r>
            <a:r>
              <a:rPr lang="en-US" dirty="0"/>
              <a:t>in nuclear power plants, nuclear bombs, and nuclear powered submarines and aircraft </a:t>
            </a:r>
            <a:r>
              <a:rPr lang="en-US" dirty="0" smtClean="0"/>
              <a:t>carriers (always at high temperatures).</a:t>
            </a:r>
          </a:p>
          <a:p>
            <a:r>
              <a:rPr lang="en-US" dirty="0" smtClean="0"/>
              <a:t>Type of nuclear reaction that occurs on the sun and other stars. </a:t>
            </a:r>
          </a:p>
          <a:p>
            <a:r>
              <a:rPr lang="en-US" dirty="0" smtClean="0"/>
              <a:t>The mass of the products is </a:t>
            </a:r>
            <a:r>
              <a:rPr lang="en-US" b="1" dirty="0" smtClean="0"/>
              <a:t>less</a:t>
            </a:r>
            <a:r>
              <a:rPr lang="en-US" dirty="0" smtClean="0"/>
              <a:t> </a:t>
            </a:r>
            <a:r>
              <a:rPr lang="en-US" b="1" dirty="0" smtClean="0"/>
              <a:t>than</a:t>
            </a:r>
            <a:r>
              <a:rPr lang="en-US" dirty="0" smtClean="0"/>
              <a:t> the mass of the reactants. </a:t>
            </a:r>
          </a:p>
          <a:p>
            <a:r>
              <a:rPr lang="en-US" dirty="0" smtClean="0"/>
              <a:t>The lost mass is converted into energy. (E=mc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58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combining of two </a:t>
            </a:r>
            <a:r>
              <a:rPr lang="en-US" b="1" dirty="0"/>
              <a:t>small</a:t>
            </a:r>
            <a:r>
              <a:rPr lang="en-US" dirty="0"/>
              <a:t> nuclei into one larger nucleus</a:t>
            </a:r>
          </a:p>
          <a:p>
            <a:r>
              <a:rPr lang="en-US" dirty="0"/>
              <a:t>Releases more energy than fission</a:t>
            </a:r>
          </a:p>
          <a:p>
            <a:r>
              <a:rPr lang="en-US" dirty="0"/>
              <a:t>Powers the sun (and all other stars), and hydrogen bombs (the most powerful weapon ever made</a:t>
            </a:r>
            <a:r>
              <a:rPr lang="en-US" dirty="0" smtClean="0"/>
              <a:t>)</a:t>
            </a:r>
          </a:p>
          <a:p>
            <a:r>
              <a:rPr lang="en-US" dirty="0"/>
              <a:t>The mass of the products is </a:t>
            </a:r>
            <a:r>
              <a:rPr lang="en-US" b="1" dirty="0"/>
              <a:t>less</a:t>
            </a:r>
            <a:r>
              <a:rPr lang="en-US" dirty="0"/>
              <a:t> </a:t>
            </a:r>
            <a:r>
              <a:rPr lang="en-US" b="1" dirty="0"/>
              <a:t>than</a:t>
            </a:r>
            <a:r>
              <a:rPr lang="en-US" dirty="0"/>
              <a:t> the mass of the reactants. </a:t>
            </a:r>
          </a:p>
          <a:p>
            <a:r>
              <a:rPr lang="en-US" dirty="0"/>
              <a:t>The lost mass is converted into energy. (E=mc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12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Radioactivity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Marie Curie - 1898 – with husband, Pierre, discovered polonium and radium, two radioactive elements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SEhUUExQVFhUXFhcWFRQXGBUUFxcYFxUXFhUWFxcYHCggGBwlHBQUITEhJSkrLi4uFx8zODMsNygtLisBCgoKBQUFDgUFDisZExkrKysrKysrKysrKysrKysrKysrKysrKysrKysrKysrKysrKysrKysrKysrKysrKysrK//AABEIAQYAwAMBIgACEQEDEQH/xAAcAAAABwEBAAAAAAAAAAAAAAAAAQIDBAUGBwj/xAA4EAABAwIEBAMHAwQCAwEAAAABAAIRAyEEEjFBBQZRYSJxgQcTkaGxwfAUMuEjQtHxM3JSYoIV/8QAFAEBAAAAAAAAAAAAAAAAAAAAAP/EABQRAQAAAAAAAAAAAAAAAAAAAAD/2gAMAwEAAhEDEQA/AOv5EsNQagSgRCR7sJ8BB7UDbWwg66UkhqBDklzE44pKAtEGuRA9UpiBWWU4xqQ1yeaECSgAgEcoFBqW1iIOTjXIEhE5kpYRoGS1AMSyUJQJyI3NRowgEIsiWUEEJlwlRsmaZSsyB1xRuemMyDnIBUfohmTT3JLHoDc+EhzkVR3zSQ7qgkMKfCiUWkmT/Cj8R45Rof8AI8A367CeiCe/qiqYxrdXAfJcq5k9opeQ3DENpzeobEjfK3rrqsbiuNvfUJNR2YGA2bQdXGOw+aDu9fmKgzV4v0uiwfMlGpGU2JABMXkwFwB/iPvHmQCGgifHaTrfojqVdHDPAAILTEWvM9Ag9KNxA2I+Kda5eZuG8y1GPNyWm0EmY6Lfcq89VwctXJlABcCHlwEWvN0HXg5BtRUHLvNGHxjT7t/iEZm3B36jsVeeSBZqIw5MhyPMgfDpSpTTShmQOEog5IlJc4IIoCNrUGpwBA3Cbi6dISHNQEDKae2DZO7pPVAwb7aI6bLGdt04RFz5lc39ofP1NrHUMM7M8ENe/wDtHYHc2QP86+0KnRa6lQcXVQYJGjRf5rlOP45Vr5fePc6BAuTuTJ66qqq1C5xJ1JkosyB9laTe4vY+Vvmksff0j1KaaYQL5sgtK2LdUa1h/YzSLZndZ6pLOIFsgD+1zANYBGWfPVN4HiJYIcA5oOYN77T6qU/i1JxJNAf/AC4tF/QnU9UEPhzcxLYvaDGlxJPaJWq/X+/eWUiBn8II8OjYbf0v5rJGvEgEifiexKkcIcA6dDsZgCd0Eqo6thK4yPcHB0y0kTlNye2vxXZeTee2YsZSC17QCenxXFcVVa8y95yyQwR4o29NE7y9xT9O8kmAYkjUQZH+kHpdplPNIWR5U5to4qmAHgPFi02PYrTtMIJYKEplrt0DMoHiUhKaUA1AyEC6UhplLhAHGQkwlwicgKLIi4ASdEHGVnPaDxMYfBvdNyQwebgYKDC8++0B1QVMPhwYEtq1JjQx4e20rljnW+CcpYlzCSCZcCHTeQdZSKdWNQCLWKBJ8tU2pmNY0EZIgsaTBkTuooagOk4AyRPZLewBrdZIn46D5J6hgHP/AGhTKfBKzwJbEWzGdJj/ACgqCUAnsRhiwwYTIQGTPdTKNH3tpDcomOvWD1UJKa4oNDxPANyUnUrkx4bO6STGiYwVB/jIaCWwD4Qf3SRr5IYPimRjY1ExO5dAnyED4q3GFexjalO7STmyybgEZh8TrugpcC91Op7ymYykOOWREmANfMLtfKXNrKoax5AeQIM6lcowvDSxhGpcWg2va48xdX2Hoig1r26saQY6kSD5oOzMqj1SmPWf5e4ialFrnawL76bq6pOHVBMaU6QmAnWmUEUCEsvgJLUl77IHA+UTky16VmQBzSuK+1vitR9ZtPRrRMdTcT9V2l1aNVwj2rgjFa+FzQWz5mfISEGKqRrOuyVRfG3rqmyncK3MYQPUaGY27rRcG4C1xAN+s+U2RcKwwJER0v8AVa/hdIZY2t2uD8kDuD4BTaBlF7HtZT3cPYAZm+14vaylYY2EdesJ3FNmCLfyUGa4lytSqAzZ20fceqxHEuU61IuhpLRMHtsV1xjJN42+RlSRh2ubBFrIPPlSg4CS0xpO35qmwu9YnlKlUBAEAnMeiqW+zykSZFot17oOP0zF+l/NbPgGOzNDHnKLkAGNrieic437PKlNx90QRo0Gx0Bifiqmlw33RAeHzrA/bI0ug04cZaJaXSSCNmxaR3hV4xuUua4yHOzH1MwO2yeoNJYIAbAEmcziN4G2pVNjKBFUlgIbGptMdkHTeUHRR8JHWOk6BaXB1ibHX6LA8l48fsOsD09FucP1QW9J0AbpynWkwoQqCErCugoJIdZDIk0JOqMoGwbo3VBCYcU253ogcfV3XF/ayC/FZhoGNb21P3XYqjgR26Li3tIqmpi3ROWGwNhY/PUoMbUZ+f5T+GsLa9d00aZmNEuhA6oNRwXUR+ea13D2zc+v+t7LGcJfcXHTdazC1bW9BefNBf4MjNJ02J/LKa7xDtHp6d1T0XGNdRf06dFd4SzTm8/5QIYyLG4v8O6fw4i30SH1RlEjc66fmnxSKT4db1QaGmQGiSOqVqeyYpiWiOiksQJxGFDgJHosJzRwVrCHQC2ZLdj6rojHqBxug2pTcIBtvog5XTw7ZMNcwjdt7dfJHi6LDMkuAMiCJ7gj0KdxmBNMlphwH079lXsJaIY1osT1gbzP1QNcrtP6gu0Fx22hdPwblzfDnI9gEeLxGI2hdEwJtfU37oLhrtB8VIpsuoeH17Qp1E38kC2CAghQ0Tj0EN7U28/RSKjO6iYmT94QRMRRc5j8huASBa56LiXNlR4rf1ARIEgwTYm3lZdxo1IaS60fl+i5z7TuFU3MNdjmucC0GCCRIINx5hBzHEVJKXhrkKMSpNEoNFgqGl7mL6rT4AEAC1ugjfqqHAYum0Cb+GSRe+l+mpWi4VjqLmgl7Wx1Ii+vmguaVbLAMReIU8VSWyY0P01VSw09A5t+hHzR1ahtFybWPSUE51aI6Dz0m9gp+Edm+s7LOvxOWJMX/wASPl9VPwnFaQ1f31+IAQa7CN/ApjGqt4TxCm9nhcNPorWk4FAGNTGLm9lL93uo1V02iUHOOaTle0hsEzJveFQOw985kgaie/Q6hbfnBoiDEwdei52+jEzIgxqdPsgl8MPva09IEeunwC6LhgNFhOXMODdsgB2vfz6wtpgHdZk+nyQXzDbzU3DugKrZU0+KlsqiEFjQYnXhGxBBHdTSH0ZUktQcgqcfw1tRhaZg6wdR0WJ5q5SDaTg2m7IGl5IdGgkC+q6SWWTZYCCDcEEERtcEfNB5PIupuGol0BT+PcINHF1aZGUNquDR/wCskgx5I24d39o0HTy/lBX1HuZ4ZAnUa/FM++cLAqXhMO51YZ2jWYNgb6SrHmPg/wDXBoiWPggRGQ7tjoNZQVFHGVA4eIytXwHi9R7mtMk6CNNgPzyWf4/gWUqgZTOYBjZfpLtSQNtfkr7kNmeu0G0Rtrcf4QXvMuFquZDR0d6zGsLDcQq1qbvEYI07Lv8AisO3JEemy5JzlwXNUL2je/SOyDP8K5lxFEyx3Wxgi/8A2W24JzniKbQ6pBYTtldl11AMgKm4fyea2Flse8BJEmcwEy2RodFc8o8gufTea7spLC2kBq0u1e4jXyQdP4VxhtVoINiAR0MjZSi8ErF8r8Ir4VzqL/HTDv6dSSCB0yrbUmIMfz3LQ3fwv6n4rH8Op5w7OA1hDtL79Suh814EvbnE+AGR1EXCxeDwnviKI8Bc0xGyBnl2iWNtdkkjfdaOk6CJVeMAMNFEeLJYnra6kUnEwNfzdBaGvBgEfypNKqTfdQqbevpb6qZhXW/Pog1OUpYRZkTjCBSTF0AURcYQKebJrKlOKbcg497WMOP/ANGmQAJognuczh9lVcDoy6I01jz+33Ww9quC/q0qunhyTFrOmJ9Ssfwt+R5Hcg66SgusbwETma0EkT/CS7AmBYDfqfRWpxtpB6DpY+aYr1g8GNoi94mYQY/imDAJkSSNe43PxVtyXgx76QNhPmL/ABt81B4zXyAg6k66yR5aK/8AZsJLySCTA7jcIOhYizfRUWPwGcmwvNttvz1WhqRa20pptQAjNvYTpfb5oKjg+HDBlgNE33nv22C0uDoNbZoj/Sbp4dp0A9LfNPCfLVA7UYJlOAWTVN8wng3ZBW8acchAGtifNUHLvByyv77LDWtMTtI27LRY+pBaHXzOA0Ufj1cMohgsXmBsYG6DLYo5nud1cbfQ907g2/P5QE2Gwbz8t/wqRREQgedYax/nopWG22TGU6RrunaVSLW+n5dBrWIyEVB1k6UDaASig5A3UfsmwlVLJkOughcc4S3FUnMdr/a47HquS8d4Y/C1srwCYBlskdJ9V2mSsR7U8AHUadUWLSW76OgjTuPmgxeHrkkXIO248z3VuyqA0yZET1Gmx9Fl+GVQXX9fIq0x1XMyBa3y0ugzHEcVmqOcR4QOk/FafkDi7KbiARcjWJ1VW+i39uunkev2TeF5fqEOey0H4xrqg7HjeP4eizPUqNa3qTcnsN1GqY9mIptq4dwfBknoDf42Wf5e5TZiqANcl0k2v17rccM4VToU/d02hrQALeUSeqAuF4kVAPK/ZS3MmCoFOgabjljL1lWFAQLXQOU2QnQxKppTUFFjeM06VT3bwSY2E+l9FneM8S99UzRAiG+Vihj25sRUcT2ERr3lRA2TEaW+H3QSKTP830vspNITM3vqmGD+PQKwZQiPvqgApxPx80hzN5mdf97KZSZGug+6FRnTSEGkp6JRckMcjc5Abu6QHJUSm6jUBOMpLmQjARNagM6Ko5swJr4Wq0DxZZHm26t6jZRNFkHnug+5t2g+d/oVP99kY+dpIvJ06wpHM3DXYeu9pGri8HaCbfVQcfXa5jQf9zvI280FLg+Lua6Swk6/6Wo4PzS3KW1cPVymxe1uYRM3ss47A5nRfS0XWg4JxStTloa1wAiJjS+6DV8B55pUvB+nxGWSc4Y4i56bbLQ1ub8MWEhxaY/a5rwd+youBcyvnKcPBm5LhHew/NFqn0hUaDlFwdheUA4LxVmIpg0zIN5m/qNQrSiCNVR4DhTaLy5ggmxAsP4V411tUEprk7QCgtqaQp1BBiONNy1XjS5NtD3UKiLf707+ivebMNFUPgnMI13CpmDft6WGhQO022+H55KfQkbH80UWk3rHWwVlRHhix3QO1CAJ3UVtQShiHRZVlesZ6Qfig1tCobJ5wlN4a4UiECXJtxlKqBIywUBjdLaYSJunGBAZEoFlkotSJQZ3nDlpuLp+GG1W/tcRMj/xPZcO4xgatGoadQFhFoIIBjpOy9JF1lT8ycAo41gZWbMTlcLFvkUHDuH1pMER5GB/C23LXD2vcMwBB6m9/wA+ayXNXL9XAVbkuouMU6nXs6NDorLlzmelSIzuI7QTvsg6vguA026NH1U11AAAW+CyeE59w7jlDr+oTlfnfDNBmoJv1vCDSvIHftoVW47ibKYJLgO2p9O6xWI5yq4lxbhmgNBHjdMfBKoYXM6XlziSN7C+w2CDccOrl8OOloV9RfdZ3hboAHYK6w7SCge4hg21mQR5HoVk6+GNN2V4gSQOh2gdVtWFVPOBoDCVTiP2BpvuDFi3ugp6bR0HSP5UylShcqwPtBr0A1tRoqsEXIOcNsBcbwup8C4rRxVIVKTsw6aEW0IQNYyjPVV1dg0ifzr6laHEU5Gsfyq5+D9fzVBc4e26kgyq3DVi47R95urNqBLgkVGp0pD4QNBOptyDfNA7TKDGlKpgKFx3jtDB0jVrvytB8ySdAANSgkuc0AlxDQNyYHrKxnM3tHwmFloPvqg/tYbertFyvnXnyvjnFgOSgHeFjbTGhcd/JZAoNRzXzlVx9QFwyUxpSDpAPUmBdVTAJAIHnYqsU7DOmEFgykDYC+1vgplDCCQHDQCN94IjqotEZo+wVrg6U77j8+WqC84U4NGUAR06+dldYZ2YgwbdT9vkqLBtgEi3cxeNfsFo+HYcwTrbU2AtCC24bxCDlkawB09d1qcG6fz8lYjAYRzrRaRe+29k5zFz/RwLDTYRVrgCGj9ondzhvbRBueJcUpYam6pVe1rQJuRJ7AblcM5q55fjqsXZRGlPNqAf3d3H5Kh49zJiMY8Va7i5rTlgWaAb5WjbzUhzGYgTQoloYWCm0OLiRMuzHr3QFjOHCKRbQqy9svJMzmMAA6AQN0vF4Ovw2s11Oq9nhzAiwJn9jspg6aI+M8YcMM2lm1f7wNDy4gbiod7iwWcrY+o9sOe4gEw0kwJ1sgtuK8fxWLcXPrvixytcWNHSGgq45d9oWJwcsrNNdm2dxzDycZt2WOpujdKfipsbj8lB6ewNHwqxY1MYVikkWQNVEYppZanGhAwKSzPOnOeH4e2H+OsQC2iNSDNydALKv9o3tEZgR7mjlqYgh2hBbSOgLh1vp2XB+LcUq4mo6rWeX1HRLj2ECEGp417TsdXJyPFFp0azX1cVlcbxOtW/5atR95GZxIB7A2CioIAggiJQGpvD9VBUzhdYNqNzaSJQXjMK7rHfbz/OqtuF4aA42sPKdpt9EniGMw4b4ajNrAzprAVO7jzWzkzEfKRog2/C8M57ogkHTTqJifP5LXY/EYbB0Saz2sMS1pPifbQAXXHW83YmMtItp6nMAM3WJPmqrE4ipVqE13uLzc5iS695vogvOM874ir4KTjSZcANsSJMSfL6lZipJuTJNz57pw1YNuvmmS8/OUFj+sGVuYNMDLa2kZSWixTeG4vUpg5CWkhzSZ/tfqANvRQJRFAZQcUlBAaMpISohB6ywzjCkyqzD4jtZTqL5QOtWP8AaZzeMBQIpkfqKgim3XKJu8jsJjuti94aCTEC58hcrzHz5zB+vxj6wJyDwUwdmNJj4yT6oKGvWc9znuJLnEucTqSTJKahGggCBQQQBEggEAQRoID9EbSkyggUCjc697pMo0BlFCACEoCIQCBKJAZRIIFAcoiiCEoPT9Ene11YYV2ihYVwcSrTD04QZz2ncc/S4CoQfHU/ptH/AGFz6CSvNoXVfbtxhj6lHDtkupy9/QFwgDzi65SgBRIyiQGjRJSBJCCMlBAEEAggCCCCAwjRShKAwgilAFASCCCAkaIo0AQQQQeq6FKLzufqpOLrZKbnaw0ujyBKCCDyxxviBxOIq13CDUeXEdNgPgAoIQQQGiKJBAEaJBAEZQQQGEEEEBSgEEEBoFBBAEEEEAQQQQCECgggIIFBB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01925"/>
            <a:ext cx="2819400" cy="384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8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Isotopes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848600" cy="17526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Atoms of the same element which have the same number of protons but different number of neutrons 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weighted average of all the isotopes is called the </a:t>
            </a:r>
            <a:r>
              <a:rPr lang="en-US" b="1" dirty="0" smtClean="0"/>
              <a:t>average atomic mass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575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30175"/>
            <a:ext cx="7772400" cy="1446213"/>
          </a:xfrm>
        </p:spPr>
        <p:txBody>
          <a:bodyPr/>
          <a:lstStyle/>
          <a:p>
            <a:pPr eaLnBrk="1" hangingPunct="1"/>
            <a:r>
              <a:rPr lang="en-US" dirty="0" smtClean="0"/>
              <a:t>Average Atomic Mass (A)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Found on the periodic table </a:t>
            </a:r>
          </a:p>
          <a:p>
            <a:pPr eaLnBrk="1" hangingPunct="1"/>
            <a:r>
              <a:rPr lang="en-US" dirty="0" smtClean="0"/>
              <a:t>Number under the element symbol (always a decimal)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1798638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97" name="SMARTInkShape-Group9"/>
          <p:cNvGrpSpPr>
            <a:grpSpLocks/>
          </p:cNvGrpSpPr>
          <p:nvPr/>
        </p:nvGrpSpPr>
        <p:grpSpPr bwMode="auto">
          <a:xfrm>
            <a:off x="5122863" y="3036888"/>
            <a:ext cx="1828800" cy="1112837"/>
            <a:chOff x="5122863" y="3036888"/>
            <a:chExt cx="1828800" cy="1112837"/>
          </a:xfrm>
        </p:grpSpPr>
        <p:sp>
          <p:nvSpPr>
            <p:cNvPr id="11" name="SMARTInkShape-45"/>
            <p:cNvSpPr/>
            <p:nvPr/>
          </p:nvSpPr>
          <p:spPr>
            <a:xfrm>
              <a:off x="6294438" y="3036888"/>
              <a:ext cx="657225" cy="392112"/>
            </a:xfrm>
            <a:custGeom>
              <a:avLst/>
              <a:gdLst/>
              <a:ahLst/>
              <a:cxnLst/>
              <a:rect l="0" t="0" r="0" b="0"/>
              <a:pathLst>
                <a:path w="657225" h="392112">
                  <a:moveTo>
                    <a:pt x="6853" y="63886"/>
                  </a:moveTo>
                  <a:lnTo>
                    <a:pt x="0" y="63886"/>
                  </a:lnTo>
                  <a:lnTo>
                    <a:pt x="3587" y="63886"/>
                  </a:lnTo>
                  <a:lnTo>
                    <a:pt x="4676" y="63093"/>
                  </a:lnTo>
                  <a:lnTo>
                    <a:pt x="5885" y="60097"/>
                  </a:lnTo>
                  <a:lnTo>
                    <a:pt x="7001" y="58982"/>
                  </a:lnTo>
                  <a:lnTo>
                    <a:pt x="10360" y="57742"/>
                  </a:lnTo>
                  <a:lnTo>
                    <a:pt x="29069" y="54766"/>
                  </a:lnTo>
                  <a:lnTo>
                    <a:pt x="58718" y="45390"/>
                  </a:lnTo>
                  <a:lnTo>
                    <a:pt x="85132" y="42549"/>
                  </a:lnTo>
                  <a:lnTo>
                    <a:pt x="117750" y="36245"/>
                  </a:lnTo>
                  <a:lnTo>
                    <a:pt x="152562" y="25481"/>
                  </a:lnTo>
                  <a:lnTo>
                    <a:pt x="188024" y="16917"/>
                  </a:lnTo>
                  <a:lnTo>
                    <a:pt x="211782" y="11826"/>
                  </a:lnTo>
                  <a:lnTo>
                    <a:pt x="237695" y="9035"/>
                  </a:lnTo>
                  <a:lnTo>
                    <a:pt x="264299" y="7002"/>
                  </a:lnTo>
                  <a:lnTo>
                    <a:pt x="289359" y="3456"/>
                  </a:lnTo>
                  <a:lnTo>
                    <a:pt x="321996" y="790"/>
                  </a:lnTo>
                  <a:lnTo>
                    <a:pt x="351783" y="0"/>
                  </a:lnTo>
                  <a:lnTo>
                    <a:pt x="380726" y="3554"/>
                  </a:lnTo>
                  <a:lnTo>
                    <a:pt x="412953" y="14136"/>
                  </a:lnTo>
                  <a:lnTo>
                    <a:pt x="429240" y="23490"/>
                  </a:lnTo>
                  <a:lnTo>
                    <a:pt x="432812" y="28226"/>
                  </a:lnTo>
                  <a:lnTo>
                    <a:pt x="433764" y="30599"/>
                  </a:lnTo>
                  <a:lnTo>
                    <a:pt x="432705" y="37463"/>
                  </a:lnTo>
                  <a:lnTo>
                    <a:pt x="421779" y="65104"/>
                  </a:lnTo>
                  <a:lnTo>
                    <a:pt x="396485" y="92668"/>
                  </a:lnTo>
                  <a:lnTo>
                    <a:pt x="361135" y="124804"/>
                  </a:lnTo>
                  <a:lnTo>
                    <a:pt x="329234" y="152320"/>
                  </a:lnTo>
                  <a:lnTo>
                    <a:pt x="298428" y="180557"/>
                  </a:lnTo>
                  <a:lnTo>
                    <a:pt x="265389" y="205220"/>
                  </a:lnTo>
                  <a:lnTo>
                    <a:pt x="234247" y="231379"/>
                  </a:lnTo>
                  <a:lnTo>
                    <a:pt x="204903" y="255427"/>
                  </a:lnTo>
                  <a:lnTo>
                    <a:pt x="173030" y="289765"/>
                  </a:lnTo>
                  <a:lnTo>
                    <a:pt x="145577" y="323783"/>
                  </a:lnTo>
                  <a:lnTo>
                    <a:pt x="117412" y="357918"/>
                  </a:lnTo>
                  <a:lnTo>
                    <a:pt x="110374" y="367357"/>
                  </a:lnTo>
                  <a:lnTo>
                    <a:pt x="107936" y="375175"/>
                  </a:lnTo>
                  <a:lnTo>
                    <a:pt x="107367" y="380091"/>
                  </a:lnTo>
                  <a:lnTo>
                    <a:pt x="109230" y="384918"/>
                  </a:lnTo>
                  <a:lnTo>
                    <a:pt x="113774" y="391689"/>
                  </a:lnTo>
                  <a:lnTo>
                    <a:pt x="137997" y="392111"/>
                  </a:lnTo>
                  <a:lnTo>
                    <a:pt x="142697" y="389996"/>
                  </a:lnTo>
                  <a:lnTo>
                    <a:pt x="149020" y="386414"/>
                  </a:lnTo>
                  <a:lnTo>
                    <a:pt x="179219" y="371550"/>
                  </a:lnTo>
                  <a:lnTo>
                    <a:pt x="212838" y="358656"/>
                  </a:lnTo>
                  <a:lnTo>
                    <a:pt x="241442" y="346962"/>
                  </a:lnTo>
                  <a:lnTo>
                    <a:pt x="274709" y="337331"/>
                  </a:lnTo>
                  <a:lnTo>
                    <a:pt x="297957" y="329181"/>
                  </a:lnTo>
                  <a:lnTo>
                    <a:pt x="323640" y="322387"/>
                  </a:lnTo>
                  <a:lnTo>
                    <a:pt x="350937" y="315932"/>
                  </a:lnTo>
                  <a:lnTo>
                    <a:pt x="378952" y="307777"/>
                  </a:lnTo>
                  <a:lnTo>
                    <a:pt x="407285" y="298868"/>
                  </a:lnTo>
                  <a:lnTo>
                    <a:pt x="434965" y="290416"/>
                  </a:lnTo>
                  <a:lnTo>
                    <a:pt x="460503" y="284016"/>
                  </a:lnTo>
                  <a:lnTo>
                    <a:pt x="487205" y="278529"/>
                  </a:lnTo>
                  <a:lnTo>
                    <a:pt x="513367" y="272655"/>
                  </a:lnTo>
                  <a:lnTo>
                    <a:pt x="545953" y="262019"/>
                  </a:lnTo>
                  <a:lnTo>
                    <a:pt x="575727" y="257370"/>
                  </a:lnTo>
                  <a:lnTo>
                    <a:pt x="610009" y="249099"/>
                  </a:lnTo>
                  <a:lnTo>
                    <a:pt x="632544" y="243618"/>
                  </a:lnTo>
                  <a:lnTo>
                    <a:pt x="657224" y="2422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SMARTInkShape-46"/>
            <p:cNvSpPr/>
            <p:nvPr/>
          </p:nvSpPr>
          <p:spPr>
            <a:xfrm>
              <a:off x="5122863" y="3351213"/>
              <a:ext cx="1100137" cy="798512"/>
            </a:xfrm>
            <a:custGeom>
              <a:avLst/>
              <a:gdLst/>
              <a:ahLst/>
              <a:cxnLst/>
              <a:rect l="0" t="0" r="0" b="0"/>
              <a:pathLst>
                <a:path w="1100136" h="798512">
                  <a:moveTo>
                    <a:pt x="1100135" y="0"/>
                  </a:moveTo>
                  <a:lnTo>
                    <a:pt x="1096345" y="3785"/>
                  </a:lnTo>
                  <a:lnTo>
                    <a:pt x="1094483" y="9870"/>
                  </a:lnTo>
                  <a:lnTo>
                    <a:pt x="1092861" y="17064"/>
                  </a:lnTo>
                  <a:lnTo>
                    <a:pt x="1076441" y="43300"/>
                  </a:lnTo>
                  <a:lnTo>
                    <a:pt x="1068968" y="53316"/>
                  </a:lnTo>
                  <a:lnTo>
                    <a:pt x="1051386" y="86024"/>
                  </a:lnTo>
                  <a:lnTo>
                    <a:pt x="1022895" y="115647"/>
                  </a:lnTo>
                  <a:lnTo>
                    <a:pt x="992214" y="150754"/>
                  </a:lnTo>
                  <a:lnTo>
                    <a:pt x="962134" y="183969"/>
                  </a:lnTo>
                  <a:lnTo>
                    <a:pt x="929646" y="213655"/>
                  </a:lnTo>
                  <a:lnTo>
                    <a:pt x="894593" y="248103"/>
                  </a:lnTo>
                  <a:lnTo>
                    <a:pt x="866545" y="275215"/>
                  </a:lnTo>
                  <a:lnTo>
                    <a:pt x="837332" y="299448"/>
                  </a:lnTo>
                  <a:lnTo>
                    <a:pt x="804687" y="326350"/>
                  </a:lnTo>
                  <a:lnTo>
                    <a:pt x="773758" y="354394"/>
                  </a:lnTo>
                  <a:lnTo>
                    <a:pt x="739811" y="381984"/>
                  </a:lnTo>
                  <a:lnTo>
                    <a:pt x="704617" y="406359"/>
                  </a:lnTo>
                  <a:lnTo>
                    <a:pt x="669052" y="432510"/>
                  </a:lnTo>
                  <a:lnTo>
                    <a:pt x="633379" y="456459"/>
                  </a:lnTo>
                  <a:lnTo>
                    <a:pt x="597672" y="482483"/>
                  </a:lnTo>
                  <a:lnTo>
                    <a:pt x="561956" y="505601"/>
                  </a:lnTo>
                  <a:lnTo>
                    <a:pt x="526237" y="527506"/>
                  </a:lnTo>
                  <a:lnTo>
                    <a:pt x="502425" y="541888"/>
                  </a:lnTo>
                  <a:lnTo>
                    <a:pt x="476494" y="556205"/>
                  </a:lnTo>
                  <a:lnTo>
                    <a:pt x="449889" y="570491"/>
                  </a:lnTo>
                  <a:lnTo>
                    <a:pt x="424832" y="584764"/>
                  </a:lnTo>
                  <a:lnTo>
                    <a:pt x="400469" y="596918"/>
                  </a:lnTo>
                  <a:lnTo>
                    <a:pt x="376411" y="607602"/>
                  </a:lnTo>
                  <a:lnTo>
                    <a:pt x="352489" y="617634"/>
                  </a:lnTo>
                  <a:lnTo>
                    <a:pt x="328627" y="627375"/>
                  </a:lnTo>
                  <a:lnTo>
                    <a:pt x="304793" y="636986"/>
                  </a:lnTo>
                  <a:lnTo>
                    <a:pt x="269854" y="651308"/>
                  </a:lnTo>
                  <a:lnTo>
                    <a:pt x="239040" y="664795"/>
                  </a:lnTo>
                  <a:lnTo>
                    <a:pt x="209801" y="674954"/>
                  </a:lnTo>
                  <a:lnTo>
                    <a:pt x="181823" y="686856"/>
                  </a:lnTo>
                  <a:lnTo>
                    <a:pt x="150633" y="698379"/>
                  </a:lnTo>
                  <a:lnTo>
                    <a:pt x="119264" y="710694"/>
                  </a:lnTo>
                  <a:lnTo>
                    <a:pt x="94530" y="718142"/>
                  </a:lnTo>
                  <a:lnTo>
                    <a:pt x="60873" y="720082"/>
                  </a:lnTo>
                  <a:lnTo>
                    <a:pt x="34517" y="720258"/>
                  </a:lnTo>
                  <a:lnTo>
                    <a:pt x="29080" y="718150"/>
                  </a:lnTo>
                  <a:lnTo>
                    <a:pt x="19123" y="710341"/>
                  </a:lnTo>
                  <a:lnTo>
                    <a:pt x="16418" y="705820"/>
                  </a:lnTo>
                  <a:lnTo>
                    <a:pt x="14421" y="701169"/>
                  </a:lnTo>
                  <a:lnTo>
                    <a:pt x="2946" y="686189"/>
                  </a:lnTo>
                  <a:lnTo>
                    <a:pt x="358" y="665175"/>
                  </a:lnTo>
                  <a:lnTo>
                    <a:pt x="0" y="633247"/>
                  </a:lnTo>
                  <a:lnTo>
                    <a:pt x="5625" y="598845"/>
                  </a:lnTo>
                  <a:lnTo>
                    <a:pt x="12617" y="563353"/>
                  </a:lnTo>
                  <a:lnTo>
                    <a:pt x="20085" y="527718"/>
                  </a:lnTo>
                  <a:lnTo>
                    <a:pt x="28996" y="499821"/>
                  </a:lnTo>
                  <a:lnTo>
                    <a:pt x="42647" y="464355"/>
                  </a:lnTo>
                  <a:lnTo>
                    <a:pt x="42793" y="463700"/>
                  </a:lnTo>
                  <a:lnTo>
                    <a:pt x="42828" y="497070"/>
                  </a:lnTo>
                  <a:lnTo>
                    <a:pt x="35058" y="530493"/>
                  </a:lnTo>
                  <a:lnTo>
                    <a:pt x="28356" y="557068"/>
                  </a:lnTo>
                  <a:lnTo>
                    <a:pt x="21343" y="585016"/>
                  </a:lnTo>
                  <a:lnTo>
                    <a:pt x="14237" y="613369"/>
                  </a:lnTo>
                  <a:lnTo>
                    <a:pt x="7104" y="641845"/>
                  </a:lnTo>
                  <a:lnTo>
                    <a:pt x="2081" y="670354"/>
                  </a:lnTo>
                  <a:lnTo>
                    <a:pt x="384" y="704598"/>
                  </a:lnTo>
                  <a:lnTo>
                    <a:pt x="842" y="733461"/>
                  </a:lnTo>
                  <a:lnTo>
                    <a:pt x="12158" y="765131"/>
                  </a:lnTo>
                  <a:lnTo>
                    <a:pt x="23817" y="785379"/>
                  </a:lnTo>
                  <a:lnTo>
                    <a:pt x="38519" y="793530"/>
                  </a:lnTo>
                  <a:lnTo>
                    <a:pt x="50373" y="797177"/>
                  </a:lnTo>
                  <a:lnTo>
                    <a:pt x="79543" y="798511"/>
                  </a:lnTo>
                  <a:lnTo>
                    <a:pt x="100275" y="796540"/>
                  </a:lnTo>
                  <a:lnTo>
                    <a:pt x="128615" y="788776"/>
                  </a:lnTo>
                  <a:lnTo>
                    <a:pt x="162055" y="780404"/>
                  </a:lnTo>
                  <a:lnTo>
                    <a:pt x="195912" y="773940"/>
                  </a:lnTo>
                  <a:lnTo>
                    <a:pt x="226859" y="765037"/>
                  </a:lnTo>
                  <a:lnTo>
                    <a:pt x="250005" y="763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198" name="SMARTInkShape-Group10"/>
          <p:cNvGrpSpPr>
            <a:grpSpLocks/>
          </p:cNvGrpSpPr>
          <p:nvPr/>
        </p:nvGrpSpPr>
        <p:grpSpPr bwMode="auto">
          <a:xfrm>
            <a:off x="5080000" y="4514850"/>
            <a:ext cx="1649413" cy="1228725"/>
            <a:chOff x="5080000" y="4514850"/>
            <a:chExt cx="1649413" cy="1228725"/>
          </a:xfrm>
        </p:grpSpPr>
        <p:sp>
          <p:nvSpPr>
            <p:cNvPr id="17" name="SMARTInkShape-47"/>
            <p:cNvSpPr/>
            <p:nvPr/>
          </p:nvSpPr>
          <p:spPr>
            <a:xfrm>
              <a:off x="6264275" y="4514850"/>
              <a:ext cx="336550" cy="242888"/>
            </a:xfrm>
            <a:custGeom>
              <a:avLst/>
              <a:gdLst/>
              <a:ahLst/>
              <a:cxnLst/>
              <a:rect l="0" t="0" r="0" b="0"/>
              <a:pathLst>
                <a:path w="336550" h="242888">
                  <a:moveTo>
                    <a:pt x="0" y="242887"/>
                  </a:moveTo>
                  <a:lnTo>
                    <a:pt x="3800" y="242887"/>
                  </a:lnTo>
                  <a:lnTo>
                    <a:pt x="4921" y="242093"/>
                  </a:lnTo>
                  <a:lnTo>
                    <a:pt x="5666" y="240770"/>
                  </a:lnTo>
                  <a:lnTo>
                    <a:pt x="6165" y="239094"/>
                  </a:lnTo>
                  <a:lnTo>
                    <a:pt x="38257" y="204810"/>
                  </a:lnTo>
                  <a:lnTo>
                    <a:pt x="72723" y="175254"/>
                  </a:lnTo>
                  <a:lnTo>
                    <a:pt x="108101" y="143861"/>
                  </a:lnTo>
                  <a:lnTo>
                    <a:pt x="138378" y="119619"/>
                  </a:lnTo>
                  <a:lnTo>
                    <a:pt x="172543" y="94445"/>
                  </a:lnTo>
                  <a:lnTo>
                    <a:pt x="196824" y="78488"/>
                  </a:lnTo>
                  <a:lnTo>
                    <a:pt x="223529" y="60813"/>
                  </a:lnTo>
                  <a:lnTo>
                    <a:pt x="249189" y="44490"/>
                  </a:lnTo>
                  <a:lnTo>
                    <a:pt x="283879" y="24030"/>
                  </a:lnTo>
                  <a:lnTo>
                    <a:pt x="312191" y="10030"/>
                  </a:lnTo>
                  <a:lnTo>
                    <a:pt x="33654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SMARTInkShape-48"/>
            <p:cNvSpPr/>
            <p:nvPr/>
          </p:nvSpPr>
          <p:spPr>
            <a:xfrm>
              <a:off x="6386513" y="4522788"/>
              <a:ext cx="342900" cy="363537"/>
            </a:xfrm>
            <a:custGeom>
              <a:avLst/>
              <a:gdLst/>
              <a:ahLst/>
              <a:cxnLst/>
              <a:rect l="0" t="0" r="0" b="0"/>
              <a:pathLst>
                <a:path w="342900" h="363537">
                  <a:moveTo>
                    <a:pt x="28540" y="356378"/>
                  </a:moveTo>
                  <a:lnTo>
                    <a:pt x="17690" y="356378"/>
                  </a:lnTo>
                  <a:lnTo>
                    <a:pt x="16543" y="355584"/>
                  </a:lnTo>
                  <a:lnTo>
                    <a:pt x="15780" y="354258"/>
                  </a:lnTo>
                  <a:lnTo>
                    <a:pt x="14452" y="349091"/>
                  </a:lnTo>
                  <a:lnTo>
                    <a:pt x="14341" y="345717"/>
                  </a:lnTo>
                  <a:lnTo>
                    <a:pt x="12173" y="341568"/>
                  </a:lnTo>
                  <a:lnTo>
                    <a:pt x="10484" y="339349"/>
                  </a:lnTo>
                  <a:lnTo>
                    <a:pt x="8107" y="324826"/>
                  </a:lnTo>
                  <a:lnTo>
                    <a:pt x="7238" y="289462"/>
                  </a:lnTo>
                  <a:lnTo>
                    <a:pt x="7145" y="262598"/>
                  </a:lnTo>
                  <a:lnTo>
                    <a:pt x="5001" y="234493"/>
                  </a:lnTo>
                  <a:lnTo>
                    <a:pt x="1454" y="203900"/>
                  </a:lnTo>
                  <a:lnTo>
                    <a:pt x="404" y="169654"/>
                  </a:lnTo>
                  <a:lnTo>
                    <a:pt x="92" y="136446"/>
                  </a:lnTo>
                  <a:lnTo>
                    <a:pt x="0" y="106462"/>
                  </a:lnTo>
                  <a:lnTo>
                    <a:pt x="3761" y="71633"/>
                  </a:lnTo>
                  <a:lnTo>
                    <a:pt x="8782" y="36644"/>
                  </a:lnTo>
                  <a:lnTo>
                    <a:pt x="14747" y="22817"/>
                  </a:lnTo>
                  <a:lnTo>
                    <a:pt x="18439" y="16485"/>
                  </a:lnTo>
                  <a:lnTo>
                    <a:pt x="21313" y="8450"/>
                  </a:lnTo>
                  <a:lnTo>
                    <a:pt x="24799" y="3473"/>
                  </a:lnTo>
                  <a:lnTo>
                    <a:pt x="28994" y="731"/>
                  </a:lnTo>
                  <a:lnTo>
                    <a:pt x="31224" y="0"/>
                  </a:lnTo>
                  <a:lnTo>
                    <a:pt x="33505" y="308"/>
                  </a:lnTo>
                  <a:lnTo>
                    <a:pt x="38155" y="2770"/>
                  </a:lnTo>
                  <a:lnTo>
                    <a:pt x="60445" y="24240"/>
                  </a:lnTo>
                  <a:lnTo>
                    <a:pt x="88954" y="59197"/>
                  </a:lnTo>
                  <a:lnTo>
                    <a:pt x="112800" y="92720"/>
                  </a:lnTo>
                  <a:lnTo>
                    <a:pt x="130244" y="120543"/>
                  </a:lnTo>
                  <a:lnTo>
                    <a:pt x="148378" y="148932"/>
                  </a:lnTo>
                  <a:lnTo>
                    <a:pt x="165923" y="177488"/>
                  </a:lnTo>
                  <a:lnTo>
                    <a:pt x="186204" y="206094"/>
                  </a:lnTo>
                  <a:lnTo>
                    <a:pt x="205180" y="234716"/>
                  </a:lnTo>
                  <a:lnTo>
                    <a:pt x="229608" y="269084"/>
                  </a:lnTo>
                  <a:lnTo>
                    <a:pt x="251662" y="302969"/>
                  </a:lnTo>
                  <a:lnTo>
                    <a:pt x="273424" y="326627"/>
                  </a:lnTo>
                  <a:lnTo>
                    <a:pt x="289237" y="341732"/>
                  </a:lnTo>
                  <a:lnTo>
                    <a:pt x="296821" y="350664"/>
                  </a:lnTo>
                  <a:lnTo>
                    <a:pt x="305485" y="357285"/>
                  </a:lnTo>
                  <a:lnTo>
                    <a:pt x="314627" y="360758"/>
                  </a:lnTo>
                  <a:lnTo>
                    <a:pt x="342899" y="3635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SMARTInkShape-49"/>
            <p:cNvSpPr/>
            <p:nvPr/>
          </p:nvSpPr>
          <p:spPr>
            <a:xfrm>
              <a:off x="5080000" y="4808538"/>
              <a:ext cx="1206500" cy="935037"/>
            </a:xfrm>
            <a:custGeom>
              <a:avLst/>
              <a:gdLst/>
              <a:ahLst/>
              <a:cxnLst/>
              <a:rect l="0" t="0" r="0" b="0"/>
              <a:pathLst>
                <a:path w="1206500" h="935037">
                  <a:moveTo>
                    <a:pt x="1206499" y="0"/>
                  </a:moveTo>
                  <a:lnTo>
                    <a:pt x="1202705" y="27451"/>
                  </a:lnTo>
                  <a:lnTo>
                    <a:pt x="1188600" y="61005"/>
                  </a:lnTo>
                  <a:lnTo>
                    <a:pt x="1169626" y="93471"/>
                  </a:lnTo>
                  <a:lnTo>
                    <a:pt x="1148852" y="128584"/>
                  </a:lnTo>
                  <a:lnTo>
                    <a:pt x="1130338" y="164201"/>
                  </a:lnTo>
                  <a:lnTo>
                    <a:pt x="1113121" y="194860"/>
                  </a:lnTo>
                  <a:lnTo>
                    <a:pt x="1090627" y="227446"/>
                  </a:lnTo>
                  <a:lnTo>
                    <a:pt x="1068947" y="257589"/>
                  </a:lnTo>
                  <a:lnTo>
                    <a:pt x="1047250" y="291158"/>
                  </a:lnTo>
                  <a:lnTo>
                    <a:pt x="1020255" y="324729"/>
                  </a:lnTo>
                  <a:lnTo>
                    <a:pt x="997685" y="355419"/>
                  </a:lnTo>
                  <a:lnTo>
                    <a:pt x="969313" y="386385"/>
                  </a:lnTo>
                  <a:lnTo>
                    <a:pt x="940357" y="419184"/>
                  </a:lnTo>
                  <a:lnTo>
                    <a:pt x="906854" y="449621"/>
                  </a:lnTo>
                  <a:lnTo>
                    <a:pt x="876662" y="475582"/>
                  </a:lnTo>
                  <a:lnTo>
                    <a:pt x="848096" y="499788"/>
                  </a:lnTo>
                  <a:lnTo>
                    <a:pt x="814802" y="520668"/>
                  </a:lnTo>
                  <a:lnTo>
                    <a:pt x="785047" y="540069"/>
                  </a:lnTo>
                  <a:lnTo>
                    <a:pt x="751312" y="559178"/>
                  </a:lnTo>
                  <a:lnTo>
                    <a:pt x="720879" y="576113"/>
                  </a:lnTo>
                  <a:lnTo>
                    <a:pt x="688129" y="591122"/>
                  </a:lnTo>
                  <a:lnTo>
                    <a:pt x="656774" y="608569"/>
                  </a:lnTo>
                  <a:lnTo>
                    <a:pt x="625518" y="620476"/>
                  </a:lnTo>
                  <a:lnTo>
                    <a:pt x="592781" y="634256"/>
                  </a:lnTo>
                  <a:lnTo>
                    <a:pt x="562575" y="646554"/>
                  </a:lnTo>
                  <a:lnTo>
                    <a:pt x="528958" y="656621"/>
                  </a:lnTo>
                  <a:lnTo>
                    <a:pt x="499137" y="666248"/>
                  </a:lnTo>
                  <a:lnTo>
                    <a:pt x="470302" y="680694"/>
                  </a:lnTo>
                  <a:lnTo>
                    <a:pt x="441662" y="692008"/>
                  </a:lnTo>
                  <a:lnTo>
                    <a:pt x="406705" y="704290"/>
                  </a:lnTo>
                  <a:lnTo>
                    <a:pt x="376324" y="716238"/>
                  </a:lnTo>
                  <a:lnTo>
                    <a:pt x="347103" y="728142"/>
                  </a:lnTo>
                  <a:lnTo>
                    <a:pt x="317682" y="740042"/>
                  </a:lnTo>
                  <a:lnTo>
                    <a:pt x="282735" y="754319"/>
                  </a:lnTo>
                  <a:lnTo>
                    <a:pt x="248569" y="768597"/>
                  </a:lnTo>
                  <a:lnTo>
                    <a:pt x="215164" y="785252"/>
                  </a:lnTo>
                  <a:lnTo>
                    <a:pt x="181744" y="804288"/>
                  </a:lnTo>
                  <a:lnTo>
                    <a:pt x="154223" y="818831"/>
                  </a:lnTo>
                  <a:lnTo>
                    <a:pt x="146321" y="820799"/>
                  </a:lnTo>
                  <a:lnTo>
                    <a:pt x="134776" y="826410"/>
                  </a:lnTo>
                  <a:lnTo>
                    <a:pt x="121053" y="831544"/>
                  </a:lnTo>
                  <a:lnTo>
                    <a:pt x="106143" y="840389"/>
                  </a:lnTo>
                  <a:lnTo>
                    <a:pt x="93834" y="842896"/>
                  </a:lnTo>
                  <a:lnTo>
                    <a:pt x="85665" y="848475"/>
                  </a:lnTo>
                  <a:lnTo>
                    <a:pt x="78817" y="850092"/>
                  </a:lnTo>
                  <a:lnTo>
                    <a:pt x="72134" y="854346"/>
                  </a:lnTo>
                  <a:lnTo>
                    <a:pt x="63210" y="856550"/>
                  </a:lnTo>
                  <a:lnTo>
                    <a:pt x="59126" y="856613"/>
                  </a:lnTo>
                  <a:lnTo>
                    <a:pt x="57969" y="857415"/>
                  </a:lnTo>
                  <a:lnTo>
                    <a:pt x="57197" y="858743"/>
                  </a:lnTo>
                  <a:lnTo>
                    <a:pt x="56681" y="860421"/>
                  </a:lnTo>
                  <a:lnTo>
                    <a:pt x="55544" y="861540"/>
                  </a:lnTo>
                  <a:lnTo>
                    <a:pt x="48824" y="863691"/>
                  </a:lnTo>
                  <a:lnTo>
                    <a:pt x="30715" y="863779"/>
                  </a:lnTo>
                  <a:lnTo>
                    <a:pt x="29496" y="862985"/>
                  </a:lnTo>
                  <a:lnTo>
                    <a:pt x="28684" y="861663"/>
                  </a:lnTo>
                  <a:lnTo>
                    <a:pt x="27273" y="856508"/>
                  </a:lnTo>
                  <a:lnTo>
                    <a:pt x="27155" y="853144"/>
                  </a:lnTo>
                  <a:lnTo>
                    <a:pt x="20579" y="829474"/>
                  </a:lnTo>
                  <a:lnTo>
                    <a:pt x="19969" y="796792"/>
                  </a:lnTo>
                  <a:lnTo>
                    <a:pt x="22041" y="770435"/>
                  </a:lnTo>
                  <a:lnTo>
                    <a:pt x="26398" y="735211"/>
                  </a:lnTo>
                  <a:lnTo>
                    <a:pt x="29047" y="708829"/>
                  </a:lnTo>
                  <a:lnTo>
                    <a:pt x="33187" y="688106"/>
                  </a:lnTo>
                  <a:lnTo>
                    <a:pt x="34799" y="669530"/>
                  </a:lnTo>
                  <a:lnTo>
                    <a:pt x="41328" y="649753"/>
                  </a:lnTo>
                  <a:lnTo>
                    <a:pt x="40561" y="674439"/>
                  </a:lnTo>
                  <a:lnTo>
                    <a:pt x="34075" y="708550"/>
                  </a:lnTo>
                  <a:lnTo>
                    <a:pt x="26562" y="741136"/>
                  </a:lnTo>
                  <a:lnTo>
                    <a:pt x="21225" y="774511"/>
                  </a:lnTo>
                  <a:lnTo>
                    <a:pt x="16504" y="802253"/>
                  </a:lnTo>
                  <a:lnTo>
                    <a:pt x="10076" y="830566"/>
                  </a:lnTo>
                  <a:lnTo>
                    <a:pt x="5700" y="862858"/>
                  </a:lnTo>
                  <a:lnTo>
                    <a:pt x="131" y="892150"/>
                  </a:lnTo>
                  <a:lnTo>
                    <a:pt x="0" y="904942"/>
                  </a:lnTo>
                  <a:lnTo>
                    <a:pt x="4719" y="922421"/>
                  </a:lnTo>
                  <a:lnTo>
                    <a:pt x="9452" y="927650"/>
                  </a:lnTo>
                  <a:lnTo>
                    <a:pt x="16057" y="931825"/>
                  </a:lnTo>
                  <a:lnTo>
                    <a:pt x="21639" y="933680"/>
                  </a:lnTo>
                  <a:lnTo>
                    <a:pt x="46481" y="935036"/>
                  </a:lnTo>
                  <a:lnTo>
                    <a:pt x="78539" y="929007"/>
                  </a:lnTo>
                  <a:lnTo>
                    <a:pt x="113026" y="920389"/>
                  </a:lnTo>
                  <a:lnTo>
                    <a:pt x="145260" y="911271"/>
                  </a:lnTo>
                  <a:lnTo>
                    <a:pt x="176514" y="896926"/>
                  </a:lnTo>
                  <a:lnTo>
                    <a:pt x="207750" y="885632"/>
                  </a:lnTo>
                  <a:lnTo>
                    <a:pt x="234944" y="878184"/>
                  </a:lnTo>
                  <a:lnTo>
                    <a:pt x="268799" y="868563"/>
                  </a:lnTo>
                  <a:lnTo>
                    <a:pt x="298689" y="8637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786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46213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Calculating Average Atomic Mass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Instead of grams, we use atomic mass unit (</a:t>
            </a:r>
            <a:r>
              <a:rPr lang="en-US" sz="2800" dirty="0" err="1" smtClean="0"/>
              <a:t>amu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Multiply abundance (decimal form) by mass number for each isotope, then add them together</a:t>
            </a:r>
          </a:p>
        </p:txBody>
      </p:sp>
    </p:spTree>
    <p:extLst>
      <p:ext uri="{BB962C8B-B14F-4D97-AF65-F5344CB8AC3E}">
        <p14:creationId xmlns:p14="http://schemas.microsoft.com/office/powerpoint/2010/main" val="222589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143000" y="806450"/>
            <a:ext cx="7772400" cy="769938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Hydrogen is 99% </a:t>
            </a:r>
            <a:r>
              <a:rPr lang="en-US" baseline="30000" dirty="0" smtClean="0"/>
              <a:t>1</a:t>
            </a:r>
            <a:r>
              <a:rPr lang="en-US" dirty="0" smtClean="0"/>
              <a:t>H, 0.8% </a:t>
            </a:r>
            <a:r>
              <a:rPr lang="en-US" baseline="30000" dirty="0" smtClean="0"/>
              <a:t>2</a:t>
            </a:r>
            <a:r>
              <a:rPr lang="en-US" dirty="0" smtClean="0"/>
              <a:t>H, and 0.2% </a:t>
            </a:r>
            <a:r>
              <a:rPr lang="en-US" baseline="30000" dirty="0" smtClean="0"/>
              <a:t>3</a:t>
            </a:r>
            <a:r>
              <a:rPr lang="en-US" dirty="0" smtClean="0"/>
              <a:t>H.  Calculate its average atomic mass.</a:t>
            </a:r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9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average atomic mass of Lithium if 7.42% exists as </a:t>
            </a:r>
            <a:r>
              <a:rPr lang="en-US" baseline="30000" dirty="0"/>
              <a:t>6</a:t>
            </a:r>
            <a:r>
              <a:rPr lang="en-US" dirty="0"/>
              <a:t>Li </a:t>
            </a:r>
            <a:r>
              <a:rPr lang="en-US" dirty="0" smtClean="0"/>
              <a:t>and </a:t>
            </a:r>
            <a:r>
              <a:rPr lang="en-US" dirty="0"/>
              <a:t>92.58% exists as </a:t>
            </a:r>
            <a:r>
              <a:rPr lang="en-US" baseline="30000" dirty="0" smtClean="0"/>
              <a:t>7</a:t>
            </a:r>
            <a:r>
              <a:rPr lang="en-US" dirty="0" smtClean="0"/>
              <a:t>Li?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99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Magnesium has three naturally </a:t>
            </a:r>
            <a:r>
              <a:rPr lang="en-US" dirty="0" smtClean="0"/>
              <a:t>occurring </a:t>
            </a:r>
            <a:r>
              <a:rPr lang="en-US" dirty="0"/>
              <a:t>isotopes. 78.70% of Magnesium atoms exist as </a:t>
            </a:r>
            <a:r>
              <a:rPr lang="en-US" dirty="0" smtClean="0"/>
              <a:t>Magnesium-24, 10.03</a:t>
            </a:r>
            <a:r>
              <a:rPr lang="en-US" dirty="0"/>
              <a:t>% exist as Magnesium-25 </a:t>
            </a:r>
            <a:r>
              <a:rPr lang="en-US" dirty="0" smtClean="0"/>
              <a:t>and </a:t>
            </a:r>
            <a:r>
              <a:rPr lang="en-US" dirty="0"/>
              <a:t>11.17% exist as </a:t>
            </a:r>
            <a:r>
              <a:rPr lang="en-US" dirty="0" smtClean="0"/>
              <a:t>Magnesium-26. What </a:t>
            </a:r>
            <a:r>
              <a:rPr lang="en-US" dirty="0"/>
              <a:t>is the average atomic mass of Magnesium?  </a:t>
            </a:r>
          </a:p>
        </p:txBody>
      </p:sp>
    </p:spTree>
    <p:extLst>
      <p:ext uri="{BB962C8B-B14F-4D97-AF65-F5344CB8AC3E}">
        <p14:creationId xmlns:p14="http://schemas.microsoft.com/office/powerpoint/2010/main" val="14590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726</Words>
  <Application>Microsoft Office PowerPoint</Application>
  <PresentationFormat>On-screen Show (4:3)</PresentationFormat>
  <Paragraphs>117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Nuclear Chemistry</vt:lpstr>
      <vt:lpstr>History of Radioactivity</vt:lpstr>
      <vt:lpstr>History of Radioactivity</vt:lpstr>
      <vt:lpstr>Isotopes</vt:lpstr>
      <vt:lpstr>Average Atomic Mass (A)</vt:lpstr>
      <vt:lpstr>Calculating Average Atomic Mass</vt:lpstr>
      <vt:lpstr>Example</vt:lpstr>
      <vt:lpstr>You try it!</vt:lpstr>
      <vt:lpstr>You try it!</vt:lpstr>
      <vt:lpstr>Radioactivity</vt:lpstr>
      <vt:lpstr>Radioactivity</vt:lpstr>
      <vt:lpstr>3 Types of Radiation</vt:lpstr>
      <vt:lpstr>3 Types of Radiation</vt:lpstr>
      <vt:lpstr>3 Types of Radiation</vt:lpstr>
      <vt:lpstr>Figure 4.4: The components of α rays, β rays, and γ rays.</vt:lpstr>
      <vt:lpstr>Figure 4.2: The penetrating power of radiation.</vt:lpstr>
      <vt:lpstr>Nuclear Chemistry</vt:lpstr>
      <vt:lpstr>Radioactive Decay</vt:lpstr>
      <vt:lpstr>Half-life</vt:lpstr>
      <vt:lpstr>Half-Life</vt:lpstr>
      <vt:lpstr>Half-Life</vt:lpstr>
      <vt:lpstr>PowerPoint Presentation</vt:lpstr>
      <vt:lpstr>Half-Life</vt:lpstr>
      <vt:lpstr>Nuclear Chemistry</vt:lpstr>
      <vt:lpstr>Fission</vt:lpstr>
      <vt:lpstr>Fusion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Caroline</dc:creator>
  <cp:lastModifiedBy>Keyerria Howard</cp:lastModifiedBy>
  <cp:revision>46</cp:revision>
  <dcterms:created xsi:type="dcterms:W3CDTF">2012-12-17T23:20:40Z</dcterms:created>
  <dcterms:modified xsi:type="dcterms:W3CDTF">2016-10-28T21:15:03Z</dcterms:modified>
</cp:coreProperties>
</file>