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3" r:id="rId4"/>
    <p:sldId id="258" r:id="rId5"/>
    <p:sldId id="262" r:id="rId6"/>
    <p:sldId id="259" r:id="rId7"/>
    <p:sldId id="265" r:id="rId8"/>
    <p:sldId id="260" r:id="rId9"/>
    <p:sldId id="266" r:id="rId10"/>
    <p:sldId id="261" r:id="rId11"/>
    <p:sldId id="268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4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8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5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3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9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3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3BD65-251F-4138-86E2-B4D62877713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ADBF-4D04-4B0C-AB16-D5B468F7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0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Definition: </a:t>
            </a:r>
            <a:r>
              <a:rPr lang="en-US" dirty="0" smtClean="0"/>
              <a:t>Size of the an ion.</a:t>
            </a:r>
          </a:p>
          <a:p>
            <a:r>
              <a:rPr lang="en-US" dirty="0" smtClean="0"/>
              <a:t>Anions </a:t>
            </a:r>
            <a:r>
              <a:rPr lang="en-US" dirty="0"/>
              <a:t>(negative ions) are larger than their respective atoms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Why: </a:t>
            </a:r>
            <a:r>
              <a:rPr lang="en-US" dirty="0" smtClean="0"/>
              <a:t>Electrons outnumber protons; the protons cannot pull the extra electrons as tightly toward the nucleus.</a:t>
            </a:r>
          </a:p>
          <a:p>
            <a:r>
              <a:rPr lang="en-US" dirty="0"/>
              <a:t>Cations (positive ions) are smaller than their respective atoms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Why: </a:t>
            </a:r>
            <a:r>
              <a:rPr lang="en-US" dirty="0"/>
              <a:t>Protons outnumber electrons; the protons can pull the fewer electrons toward the nucleus more tightly.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Greatest?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Li or Li+?</a:t>
            </a:r>
          </a:p>
          <a:p>
            <a:r>
              <a:rPr lang="en-US" sz="4800" dirty="0" smtClean="0"/>
              <a:t>Ca</a:t>
            </a:r>
            <a:r>
              <a:rPr lang="en-US" sz="4800" baseline="30000" dirty="0"/>
              <a:t>2+ </a:t>
            </a:r>
            <a:r>
              <a:rPr lang="en-US" sz="4800" dirty="0" smtClean="0"/>
              <a:t>or </a:t>
            </a:r>
            <a:r>
              <a:rPr lang="en-US" sz="4800" dirty="0" err="1" smtClean="0"/>
              <a:t>Ca</a:t>
            </a:r>
            <a:endParaRPr lang="en-US" sz="4800" dirty="0" smtClean="0"/>
          </a:p>
          <a:p>
            <a:r>
              <a:rPr lang="en-US" sz="4800" dirty="0" err="1" smtClean="0"/>
              <a:t>Cl</a:t>
            </a:r>
            <a:r>
              <a:rPr lang="en-US" sz="4800" baseline="30000" dirty="0" smtClean="0"/>
              <a:t>-</a:t>
            </a:r>
            <a:r>
              <a:rPr lang="en-US" sz="4800" dirty="0" smtClean="0"/>
              <a:t>or </a:t>
            </a:r>
            <a:r>
              <a:rPr lang="en-US" sz="4800" dirty="0" err="1" smtClean="0"/>
              <a:t>Cl</a:t>
            </a:r>
            <a:r>
              <a:rPr lang="en-US" sz="4800" dirty="0" smtClean="0"/>
              <a:t>?</a:t>
            </a:r>
          </a:p>
          <a:p>
            <a:r>
              <a:rPr lang="en-US" sz="4800" dirty="0" smtClean="0"/>
              <a:t> S</a:t>
            </a:r>
            <a:r>
              <a:rPr lang="en-US" sz="4800" baseline="30000" dirty="0"/>
              <a:t>2-</a:t>
            </a:r>
            <a:r>
              <a:rPr lang="en-US" sz="4800" dirty="0" smtClean="0"/>
              <a:t> or S?</a:t>
            </a:r>
          </a:p>
          <a:p>
            <a:r>
              <a:rPr lang="en-US" sz="4800" dirty="0" smtClean="0"/>
              <a:t>N or N</a:t>
            </a:r>
            <a:r>
              <a:rPr lang="en-US" sz="4800" baseline="30000" dirty="0"/>
              <a:t>3-</a:t>
            </a:r>
            <a:r>
              <a:rPr lang="en-US" sz="4800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220200" cy="672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5638800"/>
            <a:ext cx="6781800" cy="1198418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0070C0"/>
                </a:solidFill>
              </a:rPr>
              <a:t>Periodic Trends </a:t>
            </a:r>
            <a:endParaRPr lang="en-US" sz="8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855"/>
            <a:ext cx="5181600" cy="1143000"/>
          </a:xfrm>
        </p:spPr>
        <p:txBody>
          <a:bodyPr/>
          <a:lstStyle/>
          <a:p>
            <a:r>
              <a:rPr lang="en-US" dirty="0" smtClean="0"/>
              <a:t>Electronegativity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7237"/>
            <a:ext cx="7239000" cy="48307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Definition: </a:t>
            </a:r>
            <a:r>
              <a:rPr lang="en-US" dirty="0" smtClean="0"/>
              <a:t>The ability of an atom to attract an electron. </a:t>
            </a:r>
          </a:p>
          <a:p>
            <a:r>
              <a:rPr lang="en-US" b="1" dirty="0" smtClean="0"/>
              <a:t>Trend Statement: </a:t>
            </a:r>
            <a:r>
              <a:rPr lang="en-US" dirty="0" smtClean="0"/>
              <a:t>Electronegativity Increases as you go up a group and across a period.</a:t>
            </a:r>
          </a:p>
          <a:p>
            <a:r>
              <a:rPr lang="en-US" b="1" dirty="0" smtClean="0"/>
              <a:t>Why: </a:t>
            </a:r>
            <a:r>
              <a:rPr lang="en-US" dirty="0" smtClean="0"/>
              <a:t>As you go across the period and up the group, the atomic radius decreases. The electrons are closer to the nucleus, causing a strong attraction between the protons and the electrons.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"/>
            <a:ext cx="4419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4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Greatest?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800" dirty="0" smtClean="0"/>
              <a:t>Li or </a:t>
            </a:r>
            <a:r>
              <a:rPr lang="en-US" sz="4800" dirty="0" smtClean="0">
                <a:solidFill>
                  <a:srgbClr val="FF0000"/>
                </a:solidFill>
              </a:rPr>
              <a:t>B</a:t>
            </a:r>
            <a:r>
              <a:rPr lang="en-US" sz="4800" dirty="0" smtClean="0"/>
              <a:t>?</a:t>
            </a:r>
          </a:p>
          <a:p>
            <a:r>
              <a:rPr lang="en-US" sz="4800" dirty="0" smtClean="0"/>
              <a:t>K or </a:t>
            </a:r>
            <a:r>
              <a:rPr lang="en-US" sz="4800" dirty="0" err="1" smtClean="0">
                <a:solidFill>
                  <a:srgbClr val="FF0000"/>
                </a:solidFill>
              </a:rPr>
              <a:t>Ca</a:t>
            </a:r>
            <a:endParaRPr lang="en-US" sz="4800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Rb</a:t>
            </a:r>
            <a:r>
              <a:rPr lang="en-US" sz="4800" dirty="0" smtClean="0"/>
              <a:t> or </a:t>
            </a:r>
            <a:r>
              <a:rPr lang="en-US" sz="4800" dirty="0" smtClean="0">
                <a:solidFill>
                  <a:srgbClr val="FF0000"/>
                </a:solidFill>
              </a:rPr>
              <a:t>Ag</a:t>
            </a:r>
            <a:r>
              <a:rPr lang="en-US" sz="4800" dirty="0" smtClean="0"/>
              <a:t>?</a:t>
            </a:r>
          </a:p>
          <a:p>
            <a:r>
              <a:rPr lang="en-US" sz="4800" dirty="0" smtClean="0"/>
              <a:t> Al or </a:t>
            </a:r>
            <a:r>
              <a:rPr lang="en-US" sz="4800" dirty="0" smtClean="0">
                <a:solidFill>
                  <a:srgbClr val="FF0000"/>
                </a:solidFill>
              </a:rPr>
              <a:t>S</a:t>
            </a:r>
            <a:r>
              <a:rPr lang="en-US" sz="4800" dirty="0" smtClean="0"/>
              <a:t>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Al</a:t>
            </a:r>
            <a:r>
              <a:rPr lang="en-US" sz="4800" dirty="0" smtClean="0"/>
              <a:t> or </a:t>
            </a:r>
            <a:r>
              <a:rPr lang="en-US" sz="4800" dirty="0" err="1" smtClean="0"/>
              <a:t>Ga</a:t>
            </a:r>
            <a:r>
              <a:rPr lang="en-US" sz="4800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0"/>
            <a:ext cx="4114800" cy="1143000"/>
          </a:xfrm>
        </p:spPr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8991600" cy="461356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Definition: </a:t>
            </a:r>
            <a:r>
              <a:rPr lang="en-US" dirty="0"/>
              <a:t>The energy required to remove the outermost </a:t>
            </a:r>
            <a:r>
              <a:rPr lang="en-US" dirty="0" smtClean="0"/>
              <a:t>electron </a:t>
            </a:r>
            <a:r>
              <a:rPr lang="en-US" dirty="0"/>
              <a:t>from </a:t>
            </a:r>
            <a:r>
              <a:rPr lang="en-US" dirty="0" smtClean="0"/>
              <a:t>a neutral atom</a:t>
            </a:r>
          </a:p>
          <a:p>
            <a:r>
              <a:rPr lang="en-US" b="1" dirty="0" smtClean="0"/>
              <a:t>Trend Statement: </a:t>
            </a:r>
            <a:r>
              <a:rPr lang="en-US" dirty="0"/>
              <a:t>Ionization Energy Increases as you go up a group and across a </a:t>
            </a:r>
            <a:r>
              <a:rPr lang="en-US" dirty="0" smtClean="0"/>
              <a:t>period.</a:t>
            </a:r>
          </a:p>
          <a:p>
            <a:r>
              <a:rPr lang="en-US" b="1" dirty="0" smtClean="0"/>
              <a:t>Why: </a:t>
            </a:r>
            <a:r>
              <a:rPr lang="en-US" dirty="0"/>
              <a:t>As you go </a:t>
            </a:r>
            <a:r>
              <a:rPr lang="en-US" dirty="0" smtClean="0"/>
              <a:t>down the </a:t>
            </a:r>
            <a:r>
              <a:rPr lang="en-US" dirty="0"/>
              <a:t>group, the atomic radius </a:t>
            </a:r>
            <a:r>
              <a:rPr lang="en-US" dirty="0" smtClean="0"/>
              <a:t>increases. There is a larger distance between the protons and the electrons making it easier for the electrons to be removed since there is no attraction.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927"/>
            <a:ext cx="5029199" cy="227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7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Greatest?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 or </a:t>
            </a:r>
            <a:r>
              <a:rPr lang="en-US" sz="4800" dirty="0" smtClean="0"/>
              <a:t>Cs?</a:t>
            </a:r>
            <a:endParaRPr lang="en-US" sz="4800" dirty="0" smtClean="0"/>
          </a:p>
          <a:p>
            <a:r>
              <a:rPr lang="en-US" sz="4800" dirty="0" smtClean="0"/>
              <a:t>K or </a:t>
            </a:r>
            <a:r>
              <a:rPr lang="en-US" sz="4800" dirty="0" err="1" smtClean="0"/>
              <a:t>Rb</a:t>
            </a:r>
            <a:r>
              <a:rPr lang="en-US" sz="4800" dirty="0" smtClean="0"/>
              <a:t>?</a:t>
            </a:r>
            <a:endParaRPr lang="en-US" sz="4800" dirty="0" smtClean="0"/>
          </a:p>
          <a:p>
            <a:r>
              <a:rPr lang="en-US" sz="4800" dirty="0" err="1" smtClean="0"/>
              <a:t>Rb</a:t>
            </a:r>
            <a:r>
              <a:rPr lang="en-US" sz="4800" dirty="0" smtClean="0"/>
              <a:t> or Ag?</a:t>
            </a:r>
          </a:p>
          <a:p>
            <a:r>
              <a:rPr lang="en-US" sz="4800" dirty="0" smtClean="0"/>
              <a:t> Al or </a:t>
            </a:r>
            <a:r>
              <a:rPr lang="en-US" sz="4800" dirty="0" err="1" smtClean="0"/>
              <a:t>Ga</a:t>
            </a:r>
            <a:r>
              <a:rPr lang="en-US" sz="4800" dirty="0" smtClean="0"/>
              <a:t>?</a:t>
            </a:r>
            <a:endParaRPr lang="en-US" sz="4800" dirty="0" smtClean="0"/>
          </a:p>
          <a:p>
            <a:r>
              <a:rPr lang="en-US" sz="4800" dirty="0" err="1" smtClean="0"/>
              <a:t>Ge</a:t>
            </a:r>
            <a:r>
              <a:rPr lang="en-US" sz="4800" dirty="0" smtClean="0"/>
              <a:t> </a:t>
            </a:r>
            <a:r>
              <a:rPr lang="en-US" sz="4800" dirty="0" smtClean="0"/>
              <a:t>or </a:t>
            </a:r>
            <a:r>
              <a:rPr lang="en-US" sz="4800" dirty="0" err="1" smtClean="0"/>
              <a:t>Ga</a:t>
            </a:r>
            <a:r>
              <a:rPr lang="en-US" sz="4800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3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Affinity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Definition: </a:t>
            </a:r>
            <a:r>
              <a:rPr lang="en-US" dirty="0"/>
              <a:t>The energy given off when a neutral atom </a:t>
            </a:r>
            <a:r>
              <a:rPr lang="en-US" dirty="0" smtClean="0"/>
              <a:t>gains </a:t>
            </a:r>
            <a:r>
              <a:rPr lang="en-US" dirty="0"/>
              <a:t>an extra </a:t>
            </a:r>
            <a:r>
              <a:rPr lang="en-US" dirty="0" smtClean="0"/>
              <a:t>electron.</a:t>
            </a:r>
          </a:p>
          <a:p>
            <a:r>
              <a:rPr lang="en-US" b="1" dirty="0" smtClean="0"/>
              <a:t>Trend Statement</a:t>
            </a:r>
            <a:r>
              <a:rPr lang="en-US" b="1" dirty="0"/>
              <a:t>: </a:t>
            </a:r>
            <a:r>
              <a:rPr lang="en-US" dirty="0"/>
              <a:t>Electron Affinity Increases as you go up a group and across a period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Why: </a:t>
            </a:r>
            <a:r>
              <a:rPr lang="en-US" dirty="0"/>
              <a:t> </a:t>
            </a:r>
            <a:r>
              <a:rPr lang="en-US" dirty="0" smtClean="0"/>
              <a:t>Because electrons added to the energy levels become closer to the nucleus causing a strong attraction between the protons and the electrons.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418"/>
            <a:ext cx="4257675" cy="224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5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Greatest?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 or B?</a:t>
            </a:r>
          </a:p>
          <a:p>
            <a:r>
              <a:rPr lang="en-US" sz="4800" dirty="0" smtClean="0"/>
              <a:t>K or </a:t>
            </a:r>
            <a:r>
              <a:rPr lang="en-US" sz="4800" dirty="0" err="1" smtClean="0"/>
              <a:t>Ca</a:t>
            </a:r>
            <a:endParaRPr lang="en-US" sz="4800" dirty="0" smtClean="0"/>
          </a:p>
          <a:p>
            <a:r>
              <a:rPr lang="en-US" sz="4800" dirty="0" err="1" smtClean="0"/>
              <a:t>Rb</a:t>
            </a:r>
            <a:r>
              <a:rPr lang="en-US" sz="4800" dirty="0" smtClean="0"/>
              <a:t> or Ag?</a:t>
            </a:r>
          </a:p>
          <a:p>
            <a:r>
              <a:rPr lang="en-US" sz="4800" dirty="0" smtClean="0"/>
              <a:t> Al or S?</a:t>
            </a:r>
          </a:p>
          <a:p>
            <a:r>
              <a:rPr lang="en-US" sz="4800" dirty="0" smtClean="0"/>
              <a:t>Al or </a:t>
            </a:r>
            <a:r>
              <a:rPr lang="en-US" sz="4800" dirty="0" err="1" smtClean="0"/>
              <a:t>Ga</a:t>
            </a:r>
            <a:r>
              <a:rPr lang="en-US" sz="4800" dirty="0" smtClean="0"/>
              <a:t>?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34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32327"/>
            <a:ext cx="8229600" cy="1143000"/>
          </a:xfrm>
        </p:spPr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799"/>
            <a:ext cx="8458200" cy="464820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Definition:</a:t>
            </a:r>
            <a:r>
              <a:rPr lang="en-US" dirty="0" smtClean="0"/>
              <a:t> The size of the atom</a:t>
            </a:r>
          </a:p>
          <a:p>
            <a:r>
              <a:rPr lang="en-US" b="1" dirty="0" smtClean="0"/>
              <a:t>Trend Statement</a:t>
            </a:r>
            <a:r>
              <a:rPr lang="en-US" dirty="0" smtClean="0"/>
              <a:t>: Atomic radius increases as you go down and group and decreases as you go across the period. </a:t>
            </a:r>
          </a:p>
          <a:p>
            <a:r>
              <a:rPr lang="en-US" b="1" dirty="0" smtClean="0"/>
              <a:t>Why: </a:t>
            </a:r>
            <a:r>
              <a:rPr lang="en-US" dirty="0" smtClean="0"/>
              <a:t>The </a:t>
            </a:r>
            <a:r>
              <a:rPr lang="en-US" dirty="0"/>
              <a:t>number of energy levels increases as you move down a group as the number of electrons increases.  </a:t>
            </a:r>
            <a:r>
              <a:rPr lang="en-US" dirty="0" smtClean="0"/>
              <a:t>As </a:t>
            </a:r>
            <a:r>
              <a:rPr lang="en-US" dirty="0"/>
              <a:t>you go across a period, electrons are added to the same energy </a:t>
            </a:r>
            <a:r>
              <a:rPr lang="en-US" dirty="0" smtClean="0"/>
              <a:t>level and become </a:t>
            </a:r>
            <a:r>
              <a:rPr lang="en-US" dirty="0"/>
              <a:t>closer to the nucleus causing a strong attraction between the protons and the electrons.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281804" cy="219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1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Greatest?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Li</a:t>
            </a:r>
            <a:r>
              <a:rPr lang="en-US" sz="4800" dirty="0" smtClean="0"/>
              <a:t> or </a:t>
            </a:r>
            <a:r>
              <a:rPr lang="en-US" sz="4800" dirty="0" smtClean="0"/>
              <a:t>Be?</a:t>
            </a:r>
            <a:endParaRPr lang="en-US" sz="4800" dirty="0" smtClean="0"/>
          </a:p>
          <a:p>
            <a:r>
              <a:rPr lang="en-US" sz="4800" dirty="0" smtClean="0"/>
              <a:t>K or </a:t>
            </a:r>
            <a:r>
              <a:rPr lang="en-US" sz="4800" dirty="0" smtClean="0"/>
              <a:t>Ti</a:t>
            </a:r>
            <a:endParaRPr lang="en-US" sz="4800" dirty="0" smtClean="0"/>
          </a:p>
          <a:p>
            <a:r>
              <a:rPr lang="en-US" sz="4800" dirty="0" smtClean="0"/>
              <a:t>Po or </a:t>
            </a:r>
            <a:r>
              <a:rPr lang="en-US" sz="4800" dirty="0" smtClean="0"/>
              <a:t>S?</a:t>
            </a:r>
          </a:p>
          <a:p>
            <a:r>
              <a:rPr lang="en-US" sz="4800" dirty="0" smtClean="0"/>
              <a:t>In </a:t>
            </a:r>
            <a:r>
              <a:rPr lang="en-US" sz="4800" dirty="0" smtClean="0"/>
              <a:t>or </a:t>
            </a:r>
            <a:r>
              <a:rPr lang="en-US" sz="4800" dirty="0" err="1" smtClean="0"/>
              <a:t>Ga</a:t>
            </a:r>
            <a:r>
              <a:rPr lang="en-US" sz="4800" dirty="0" smtClean="0"/>
              <a:t>?</a:t>
            </a:r>
          </a:p>
          <a:p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4547</TotalTime>
  <Words>418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PERIODIC TRENDS</vt:lpstr>
      <vt:lpstr>Electronegativity </vt:lpstr>
      <vt:lpstr>Which is Greatest?</vt:lpstr>
      <vt:lpstr>Ionization Energy</vt:lpstr>
      <vt:lpstr>Which is Greatest?</vt:lpstr>
      <vt:lpstr>Electron Affinity </vt:lpstr>
      <vt:lpstr>Which is Greatest?</vt:lpstr>
      <vt:lpstr>Atomic Radius</vt:lpstr>
      <vt:lpstr>Which is Greatest?</vt:lpstr>
      <vt:lpstr>Ionic Radius</vt:lpstr>
      <vt:lpstr>Which is Greatest?</vt:lpstr>
      <vt:lpstr>Periodic Trends </vt:lpstr>
    </vt:vector>
  </TitlesOfParts>
  <Company>Richland School District Two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</dc:title>
  <dc:creator>Keyerria Howard</dc:creator>
  <cp:lastModifiedBy>Keyerria Howard</cp:lastModifiedBy>
  <cp:revision>13</cp:revision>
  <dcterms:created xsi:type="dcterms:W3CDTF">2016-11-28T18:05:11Z</dcterms:created>
  <dcterms:modified xsi:type="dcterms:W3CDTF">2016-12-02T13:16:31Z</dcterms:modified>
</cp:coreProperties>
</file>