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256" r:id="rId2"/>
    <p:sldId id="304" r:id="rId3"/>
    <p:sldId id="306" r:id="rId4"/>
    <p:sldId id="305" r:id="rId5"/>
    <p:sldId id="257" r:id="rId6"/>
    <p:sldId id="258" r:id="rId7"/>
    <p:sldId id="259" r:id="rId8"/>
    <p:sldId id="262" r:id="rId9"/>
    <p:sldId id="263" r:id="rId10"/>
    <p:sldId id="264" r:id="rId11"/>
    <p:sldId id="265" r:id="rId12"/>
    <p:sldId id="266" r:id="rId13"/>
    <p:sldId id="267" r:id="rId14"/>
    <p:sldId id="307" r:id="rId15"/>
    <p:sldId id="268" r:id="rId16"/>
    <p:sldId id="269" r:id="rId17"/>
    <p:sldId id="335" r:id="rId18"/>
    <p:sldId id="270" r:id="rId19"/>
    <p:sldId id="271" r:id="rId20"/>
    <p:sldId id="272" r:id="rId21"/>
    <p:sldId id="273" r:id="rId22"/>
    <p:sldId id="274" r:id="rId23"/>
    <p:sldId id="275" r:id="rId24"/>
    <p:sldId id="276" r:id="rId25"/>
    <p:sldId id="336" r:id="rId26"/>
    <p:sldId id="277" r:id="rId27"/>
    <p:sldId id="278" r:id="rId28"/>
    <p:sldId id="279" r:id="rId29"/>
    <p:sldId id="280" r:id="rId30"/>
    <p:sldId id="281" r:id="rId31"/>
    <p:sldId id="282" r:id="rId32"/>
    <p:sldId id="283" r:id="rId33"/>
    <p:sldId id="284" r:id="rId34"/>
    <p:sldId id="308" r:id="rId35"/>
    <p:sldId id="309" r:id="rId36"/>
    <p:sldId id="323"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 id="324" r:id="rId50"/>
    <p:sldId id="325" r:id="rId51"/>
    <p:sldId id="326" r:id="rId52"/>
    <p:sldId id="327" r:id="rId53"/>
    <p:sldId id="328" r:id="rId54"/>
    <p:sldId id="329" r:id="rId55"/>
    <p:sldId id="330" r:id="rId56"/>
    <p:sldId id="331" r:id="rId57"/>
    <p:sldId id="332" r:id="rId58"/>
    <p:sldId id="333" r:id="rId59"/>
    <p:sldId id="334"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4" autoAdjust="0"/>
    <p:restoredTop sz="94660"/>
  </p:normalViewPr>
  <p:slideViewPr>
    <p:cSldViewPr>
      <p:cViewPr varScale="1">
        <p:scale>
          <a:sx n="92" d="100"/>
          <a:sy n="92" d="100"/>
        </p:scale>
        <p:origin x="-102" y="-22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9.wmf"/><Relationship Id="rId7" Type="http://schemas.openxmlformats.org/officeDocument/2006/relationships/image" Target="../media/image33.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C77C4D-8ACF-42A6-9B17-CA3034822EAC}" type="datetimeFigureOut">
              <a:rPr lang="en-US" smtClean="0"/>
              <a:t>8/23/2016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D02E0B-06C0-4933-B169-05C09785B2A0}" type="slidenum">
              <a:rPr lang="en-US" smtClean="0"/>
              <a:t>‹#›</a:t>
            </a:fld>
            <a:endParaRPr lang="en-US"/>
          </a:p>
        </p:txBody>
      </p:sp>
    </p:spTree>
    <p:extLst>
      <p:ext uri="{BB962C8B-B14F-4D97-AF65-F5344CB8AC3E}">
        <p14:creationId xmlns:p14="http://schemas.microsoft.com/office/powerpoint/2010/main" val="3102686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1150938" y="692150"/>
            <a:ext cx="4556125" cy="3416300"/>
          </a:xfrm>
          <a:ln/>
        </p:spPr>
      </p:sp>
      <p:sp>
        <p:nvSpPr>
          <p:cNvPr id="1146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xfrm>
            <a:off x="1150938" y="692150"/>
            <a:ext cx="4556125" cy="3416300"/>
          </a:xfrm>
          <a:ln/>
        </p:spPr>
      </p:sp>
      <p:sp>
        <p:nvSpPr>
          <p:cNvPr id="1167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1198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1208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smtClean="0"/>
          </a:p>
        </p:txBody>
      </p:sp>
      <p:sp>
        <p:nvSpPr>
          <p:cNvPr id="1218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A70DAC11-8027-487A-91D0-F7AFEF42A661}" type="slidenum">
              <a:rPr lang="en-US" altLang="en-US" sz="1200"/>
              <a:pPr/>
              <a:t>42</a:t>
            </a:fld>
            <a:endParaRPr lang="en-US" altLang="en-US" sz="1200"/>
          </a:p>
        </p:txBody>
      </p:sp>
      <p:sp>
        <p:nvSpPr>
          <p:cNvPr id="19459" name="Rectangle 2"/>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endParaRPr lang="en-US" altLang="en-US" smtClean="0">
              <a:latin typeface="Times" pitchFamily="18" charset="0"/>
            </a:endParaRPr>
          </a:p>
        </p:txBody>
      </p:sp>
      <p:sp>
        <p:nvSpPr>
          <p:cNvPr id="19460" name="Rectangle 3"/>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D200D09-000F-4FCE-B14D-B22C133F5A3C}" type="datetimeFigureOut">
              <a:rPr lang="en-US" smtClean="0"/>
              <a:t>8/23/2016</a:t>
            </a:fld>
            <a:endParaRPr lang="en-US"/>
          </a:p>
        </p:txBody>
      </p:sp>
      <p:sp>
        <p:nvSpPr>
          <p:cNvPr id="8" name="Slide Number Placeholder 7"/>
          <p:cNvSpPr>
            <a:spLocks noGrp="1"/>
          </p:cNvSpPr>
          <p:nvPr>
            <p:ph type="sldNum" sz="quarter" idx="11"/>
          </p:nvPr>
        </p:nvSpPr>
        <p:spPr/>
        <p:txBody>
          <a:bodyPr/>
          <a:lstStyle/>
          <a:p>
            <a:fld id="{4AE41FC7-6BE1-46B2-BBFA-CA5498A0B13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200D09-000F-4FCE-B14D-B22C133F5A3C}"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41FC7-6BE1-46B2-BBFA-CA5498A0B1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200D09-000F-4FCE-B14D-B22C133F5A3C}"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41FC7-6BE1-46B2-BBFA-CA5498A0B1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200D09-000F-4FCE-B14D-B22C133F5A3C}"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41FC7-6BE1-46B2-BBFA-CA5498A0B13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200D09-000F-4FCE-B14D-B22C133F5A3C}"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41FC7-6BE1-46B2-BBFA-CA5498A0B13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D200D09-000F-4FCE-B14D-B22C133F5A3C}" type="datetimeFigureOut">
              <a:rPr lang="en-US" smtClean="0"/>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41FC7-6BE1-46B2-BBFA-CA5498A0B133}"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D200D09-000F-4FCE-B14D-B22C133F5A3C}" type="datetimeFigureOut">
              <a:rPr lang="en-US" smtClean="0"/>
              <a:t>8/23/2016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E41FC7-6BE1-46B2-BBFA-CA5498A0B133}"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200D09-000F-4FCE-B14D-B22C133F5A3C}" type="datetimeFigureOut">
              <a:rPr lang="en-US" smtClean="0"/>
              <a:t>8/23/2016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E41FC7-6BE1-46B2-BBFA-CA5498A0B1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00D09-000F-4FCE-B14D-B22C133F5A3C}" type="datetimeFigureOut">
              <a:rPr lang="en-US" smtClean="0"/>
              <a:t>8/23/2016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E41FC7-6BE1-46B2-BBFA-CA5498A0B1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200D09-000F-4FCE-B14D-B22C133F5A3C}" type="datetimeFigureOut">
              <a:rPr lang="en-US" smtClean="0"/>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41FC7-6BE1-46B2-BBFA-CA5498A0B13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200D09-000F-4FCE-B14D-B22C133F5A3C}" type="datetimeFigureOut">
              <a:rPr lang="en-US" smtClean="0"/>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41FC7-6BE1-46B2-BBFA-CA5498A0B13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AD200D09-000F-4FCE-B14D-B22C133F5A3C}" type="datetimeFigureOut">
              <a:rPr lang="en-US" smtClean="0"/>
              <a:t>8/23/2016</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4AE41FC7-6BE1-46B2-BBFA-CA5498A0B133}"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7.png"/></Relationships>
</file>

<file path=ppt/slides/_rels/slide42.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notesSlide" Target="../notesSlides/notesSlide6.xml"/><Relationship Id="rId7" Type="http://schemas.openxmlformats.org/officeDocument/2006/relationships/image" Target="../media/image20.png"/><Relationship Id="rId2" Type="http://schemas.openxmlformats.org/officeDocument/2006/relationships/slideLayout" Target="../slideLayouts/slideLayout1.xml"/><Relationship Id="rId1" Type="http://schemas.openxmlformats.org/officeDocument/2006/relationships/tags" Target="../tags/tag10.xml"/><Relationship Id="rId6" Type="http://schemas.openxmlformats.org/officeDocument/2006/relationships/image" Target="../media/image19.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46.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4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31.wmf"/><Relationship Id="rId2" Type="http://schemas.openxmlformats.org/officeDocument/2006/relationships/slideLayout" Target="../slideLayouts/slideLayout2.xml"/><Relationship Id="rId16" Type="http://schemas.openxmlformats.org/officeDocument/2006/relationships/image" Target="../media/image33.wmf"/><Relationship Id="rId1" Type="http://schemas.openxmlformats.org/officeDocument/2006/relationships/vmlDrawing" Target="../drawings/vmlDrawing4.vml"/><Relationship Id="rId6" Type="http://schemas.openxmlformats.org/officeDocument/2006/relationships/image" Target="../media/image28.wmf"/><Relationship Id="rId11" Type="http://schemas.openxmlformats.org/officeDocument/2006/relationships/oleObject" Target="../embeddings/oleObject12.bin"/><Relationship Id="rId5" Type="http://schemas.openxmlformats.org/officeDocument/2006/relationships/oleObject" Target="../embeddings/oleObject9.bin"/><Relationship Id="rId15" Type="http://schemas.openxmlformats.org/officeDocument/2006/relationships/oleObject" Target="../embeddings/oleObject14.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11.bin"/><Relationship Id="rId14" Type="http://schemas.openxmlformats.org/officeDocument/2006/relationships/image" Target="../media/image32.w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9.wmf"/><Relationship Id="rId3" Type="http://schemas.openxmlformats.org/officeDocument/2006/relationships/slideLayout" Target="../slideLayouts/slideLayout2.xml"/><Relationship Id="rId7" Type="http://schemas.openxmlformats.org/officeDocument/2006/relationships/image" Target="../media/image6.wmf"/><Relationship Id="rId12" Type="http://schemas.openxmlformats.org/officeDocument/2006/relationships/oleObject" Target="../embeddings/oleObject6.bin"/><Relationship Id="rId2" Type="http://schemas.openxmlformats.org/officeDocument/2006/relationships/audio" Target="file:///\\ABLFAC\Faculty_Lockers\SOU\nrapp\My%20Documents\Chemistry%201%20Power%20Point\Round1.wav" TargetMode="Externa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7.wmf"/><Relationship Id="rId1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ABLFAC\Faculty_Lockers\SOU\nrapp\My%20Documents\Chemistry%201%20Power%20Point\THINK!.WAV" TargetMode="External"/><Relationship Id="rId1" Type="http://schemas.openxmlformats.org/officeDocument/2006/relationships/vmlDrawing" Target="../drawings/vmlDrawing3.vml"/><Relationship Id="rId6" Type="http://schemas.openxmlformats.org/officeDocument/2006/relationships/image" Target="../media/image10.png"/><Relationship Id="rId5" Type="http://schemas.openxmlformats.org/officeDocument/2006/relationships/image" Target="../media/image11.w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0- Metrics and Measurement  </a:t>
            </a:r>
            <a:endParaRPr lang="en-US" dirty="0"/>
          </a:p>
        </p:txBody>
      </p:sp>
      <p:sp>
        <p:nvSpPr>
          <p:cNvPr id="3" name="Subtitle 2"/>
          <p:cNvSpPr>
            <a:spLocks noGrp="1"/>
          </p:cNvSpPr>
          <p:nvPr>
            <p:ph type="subTitle" idx="1"/>
          </p:nvPr>
        </p:nvSpPr>
        <p:spPr>
          <a:xfrm>
            <a:off x="5105400" y="6477000"/>
            <a:ext cx="3886200" cy="228600"/>
          </a:xfrm>
        </p:spPr>
        <p:txBody>
          <a:bodyPr>
            <a:normAutofit fontScale="47500" lnSpcReduction="20000"/>
          </a:bodyPr>
          <a:lstStyle/>
          <a:p>
            <a:r>
              <a:rPr lang="en-US" dirty="0" smtClean="0"/>
              <a:t>Adapted from other sources</a:t>
            </a:r>
            <a:endParaRPr lang="en-US" dirty="0"/>
          </a:p>
        </p:txBody>
      </p:sp>
    </p:spTree>
    <p:extLst>
      <p:ext uri="{BB962C8B-B14F-4D97-AF65-F5344CB8AC3E}">
        <p14:creationId xmlns:p14="http://schemas.microsoft.com/office/powerpoint/2010/main" val="3487306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title"/>
          </p:nvPr>
        </p:nvSpPr>
        <p:spPr>
          <a:xfrm>
            <a:off x="652463" y="300038"/>
            <a:ext cx="7772400" cy="1144587"/>
          </a:xfrm>
          <a:ln w="38100">
            <a:solidFill>
              <a:schemeClr val="hlink"/>
            </a:solidFill>
            <a:miter lim="800000"/>
            <a:headEnd/>
            <a:tailEnd/>
          </a:ln>
        </p:spPr>
        <p:txBody>
          <a:bodyPr/>
          <a:lstStyle/>
          <a:p>
            <a:r>
              <a:rPr lang="en-US" sz="3200" smtClean="0">
                <a:solidFill>
                  <a:srgbClr val="FFA27C"/>
                </a:solidFill>
                <a:latin typeface="Comic Sans MS" pitchFamily="66" charset="0"/>
              </a:rPr>
              <a:t>Learning Check</a:t>
            </a:r>
            <a:r>
              <a:rPr lang="en-US" sz="3100" b="0" smtClean="0">
                <a:solidFill>
                  <a:schemeClr val="tx1"/>
                </a:solidFill>
              </a:rPr>
              <a:t> </a:t>
            </a:r>
            <a:endParaRPr lang="en-US" smtClean="0"/>
          </a:p>
        </p:txBody>
      </p:sp>
      <p:sp>
        <p:nvSpPr>
          <p:cNvPr id="118786" name="Rectangle 2"/>
          <p:cNvSpPr>
            <a:spLocks noGrp="1" noChangeArrowheads="1"/>
          </p:cNvSpPr>
          <p:nvPr>
            <p:ph idx="1"/>
          </p:nvPr>
        </p:nvSpPr>
        <p:spPr>
          <a:xfrm>
            <a:off x="217488" y="1804988"/>
            <a:ext cx="8709025" cy="4737100"/>
          </a:xfrm>
        </p:spPr>
        <p:txBody>
          <a:bodyPr/>
          <a:lstStyle/>
          <a:p>
            <a:pPr>
              <a:lnSpc>
                <a:spcPct val="120000"/>
              </a:lnSpc>
              <a:buFontTx/>
              <a:buNone/>
              <a:defRPr/>
            </a:pPr>
            <a:r>
              <a:rPr lang="en-US" sz="2800" smtClean="0">
                <a:solidFill>
                  <a:srgbClr val="FFFFFF"/>
                </a:solidFill>
                <a:effectLst>
                  <a:outerShdw blurRad="38100" dist="38100" dir="2700000" algn="tl">
                    <a:srgbClr val="000000"/>
                  </a:outerShdw>
                </a:effectLst>
              </a:rPr>
              <a:t>1.   1000 m  = 1 	___		</a:t>
            </a:r>
            <a:r>
              <a:rPr lang="en-US" sz="2800" smtClean="0">
                <a:solidFill>
                  <a:srgbClr val="00279F"/>
                </a:solidFill>
                <a:effectLst>
                  <a:outerShdw blurRad="38100" dist="38100" dir="2700000" algn="tl">
                    <a:srgbClr val="000000"/>
                  </a:outerShdw>
                </a:effectLst>
              </a:rPr>
              <a:t>a) mm   b) km  c)  dm</a:t>
            </a:r>
          </a:p>
          <a:p>
            <a:pPr>
              <a:lnSpc>
                <a:spcPct val="120000"/>
              </a:lnSpc>
              <a:buFontTx/>
              <a:buNone/>
              <a:defRPr/>
            </a:pPr>
            <a:endParaRPr lang="en-US" sz="2800" smtClean="0">
              <a:solidFill>
                <a:srgbClr val="00279F"/>
              </a:solidFill>
              <a:effectLst>
                <a:outerShdw blurRad="38100" dist="38100" dir="2700000" algn="tl">
                  <a:srgbClr val="000000"/>
                </a:outerShdw>
              </a:effectLst>
            </a:endParaRPr>
          </a:p>
          <a:p>
            <a:pPr>
              <a:lnSpc>
                <a:spcPct val="120000"/>
              </a:lnSpc>
              <a:buFontTx/>
              <a:buNone/>
              <a:defRPr/>
            </a:pPr>
            <a:r>
              <a:rPr lang="en-US" sz="2800" smtClean="0">
                <a:solidFill>
                  <a:srgbClr val="FFFFFF"/>
                </a:solidFill>
                <a:effectLst>
                  <a:outerShdw blurRad="38100" dist="38100" dir="2700000" algn="tl">
                    <a:srgbClr val="000000"/>
                  </a:outerShdw>
                </a:effectLst>
              </a:rPr>
              <a:t>2.    0.001 g = 1 	___   		</a:t>
            </a:r>
            <a:r>
              <a:rPr lang="en-US" sz="2800" smtClean="0">
                <a:solidFill>
                  <a:srgbClr val="00279F"/>
                </a:solidFill>
                <a:effectLst>
                  <a:outerShdw blurRad="38100" dist="38100" dir="2700000" algn="tl">
                    <a:srgbClr val="000000"/>
                  </a:outerShdw>
                </a:effectLst>
              </a:rPr>
              <a:t>a) mg    b)  kg  c)  dg</a:t>
            </a:r>
          </a:p>
          <a:p>
            <a:pPr>
              <a:lnSpc>
                <a:spcPct val="120000"/>
              </a:lnSpc>
              <a:buFontTx/>
              <a:buNone/>
              <a:defRPr/>
            </a:pPr>
            <a:endParaRPr lang="en-US" sz="2800" smtClean="0">
              <a:solidFill>
                <a:srgbClr val="00279F"/>
              </a:solidFill>
              <a:effectLst>
                <a:outerShdw blurRad="38100" dist="38100" dir="2700000" algn="tl">
                  <a:srgbClr val="000000"/>
                </a:outerShdw>
              </a:effectLst>
            </a:endParaRPr>
          </a:p>
          <a:p>
            <a:pPr>
              <a:lnSpc>
                <a:spcPct val="120000"/>
              </a:lnSpc>
              <a:buFontTx/>
              <a:buNone/>
              <a:defRPr/>
            </a:pPr>
            <a:r>
              <a:rPr lang="en-US" sz="2800" smtClean="0">
                <a:solidFill>
                  <a:srgbClr val="FFFFFF"/>
                </a:solidFill>
                <a:effectLst>
                  <a:outerShdw blurRad="38100" dist="38100" dir="2700000" algn="tl">
                    <a:srgbClr val="000000"/>
                  </a:outerShdw>
                </a:effectLst>
              </a:rPr>
              <a:t>3.    0.1 L   =  1 	___		</a:t>
            </a:r>
            <a:r>
              <a:rPr lang="en-US" sz="2800" smtClean="0">
                <a:solidFill>
                  <a:srgbClr val="00279F"/>
                </a:solidFill>
                <a:effectLst>
                  <a:outerShdw blurRad="38100" dist="38100" dir="2700000" algn="tl">
                    <a:srgbClr val="000000"/>
                  </a:outerShdw>
                </a:effectLst>
              </a:rPr>
              <a:t>a) mL    b)  cL  c)   dL</a:t>
            </a:r>
          </a:p>
          <a:p>
            <a:pPr>
              <a:lnSpc>
                <a:spcPct val="120000"/>
              </a:lnSpc>
              <a:buFontTx/>
              <a:buNone/>
              <a:defRPr/>
            </a:pPr>
            <a:endParaRPr lang="en-US" sz="2800" smtClean="0">
              <a:solidFill>
                <a:srgbClr val="00279F"/>
              </a:solidFill>
              <a:effectLst>
                <a:outerShdw blurRad="38100" dist="38100" dir="2700000" algn="tl">
                  <a:srgbClr val="000000"/>
                </a:outerShdw>
              </a:effectLst>
            </a:endParaRPr>
          </a:p>
          <a:p>
            <a:pPr>
              <a:lnSpc>
                <a:spcPct val="120000"/>
              </a:lnSpc>
              <a:buFontTx/>
              <a:buNone/>
              <a:defRPr/>
            </a:pPr>
            <a:r>
              <a:rPr lang="en-US" sz="2800" smtClean="0">
                <a:solidFill>
                  <a:srgbClr val="FFFFFF"/>
                </a:solidFill>
                <a:effectLst>
                  <a:outerShdw blurRad="38100" dist="38100" dir="2700000" algn="tl">
                    <a:srgbClr val="000000"/>
                  </a:outerShdw>
                </a:effectLst>
              </a:rPr>
              <a:t>4.    0.01 m =   1 ___  		</a:t>
            </a:r>
            <a:r>
              <a:rPr lang="en-US" sz="2800" smtClean="0">
                <a:solidFill>
                  <a:srgbClr val="00279F"/>
                </a:solidFill>
                <a:effectLst>
                  <a:outerShdw blurRad="38100" dist="38100" dir="2700000" algn="tl">
                    <a:srgbClr val="000000"/>
                  </a:outerShdw>
                </a:effectLst>
              </a:rPr>
              <a:t>a) mm   b) cm  c)  dm</a:t>
            </a:r>
          </a:p>
          <a:p>
            <a:pPr>
              <a:buFontTx/>
              <a:buNone/>
              <a:defRPr/>
            </a:pPr>
            <a:r>
              <a:rPr lang="en-US" sz="2100" b="0" smtClean="0"/>
              <a:t>	</a:t>
            </a:r>
          </a:p>
        </p:txBody>
      </p:sp>
    </p:spTree>
    <p:extLst>
      <p:ext uri="{BB962C8B-B14F-4D97-AF65-F5344CB8AC3E}">
        <p14:creationId xmlns:p14="http://schemas.microsoft.com/office/powerpoint/2010/main" val="290767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1295400" y="533400"/>
            <a:ext cx="6019800" cy="609600"/>
          </a:xfrm>
        </p:spPr>
        <p:txBody>
          <a:bodyPr>
            <a:normAutofit fontScale="90000"/>
          </a:bodyPr>
          <a:lstStyle/>
          <a:p>
            <a:pPr>
              <a:defRPr/>
            </a:pPr>
            <a:r>
              <a:rPr lang="en-US" sz="5400" smtClean="0">
                <a:solidFill>
                  <a:srgbClr val="FF6600"/>
                </a:solidFill>
                <a:effectLst>
                  <a:outerShdw blurRad="38100" dist="38100" dir="2700000" algn="tl">
                    <a:srgbClr val="000000"/>
                  </a:outerShdw>
                </a:effectLst>
                <a:latin typeface="Comic Sans MS" pitchFamily="66" charset="0"/>
              </a:rPr>
              <a:t>Units of Length</a:t>
            </a:r>
            <a:endParaRPr lang="en-US" sz="5400" smtClean="0">
              <a:solidFill>
                <a:srgbClr val="FF6600"/>
              </a:solidFill>
              <a:effectLst>
                <a:outerShdw blurRad="38100" dist="38100" dir="2700000" algn="tl">
                  <a:srgbClr val="000000"/>
                </a:outerShdw>
              </a:effectLst>
            </a:endParaRPr>
          </a:p>
        </p:txBody>
      </p:sp>
      <p:sp>
        <p:nvSpPr>
          <p:cNvPr id="86019" name="Rectangle 3"/>
          <p:cNvSpPr>
            <a:spLocks noGrp="1" noChangeArrowheads="1"/>
          </p:cNvSpPr>
          <p:nvPr>
            <p:ph idx="1"/>
          </p:nvPr>
        </p:nvSpPr>
        <p:spPr>
          <a:xfrm>
            <a:off x="762000" y="1219200"/>
            <a:ext cx="7239000" cy="2743200"/>
          </a:xfrm>
        </p:spPr>
        <p:txBody>
          <a:bodyPr/>
          <a:lstStyle/>
          <a:p>
            <a:pPr>
              <a:lnSpc>
                <a:spcPct val="130000"/>
              </a:lnSpc>
              <a:defRPr/>
            </a:pPr>
            <a:r>
              <a:rPr lang="en-US" sz="2800" smtClean="0">
                <a:solidFill>
                  <a:srgbClr val="F7FC20"/>
                </a:solidFill>
                <a:effectLst>
                  <a:outerShdw blurRad="38100" dist="38100" dir="2700000" algn="tl">
                    <a:srgbClr val="000000"/>
                  </a:outerShdw>
                </a:effectLst>
              </a:rPr>
              <a:t>? kilometer (km)  =  500 meters (m)</a:t>
            </a:r>
          </a:p>
          <a:p>
            <a:pPr>
              <a:lnSpc>
                <a:spcPct val="130000"/>
              </a:lnSpc>
              <a:defRPr/>
            </a:pPr>
            <a:r>
              <a:rPr lang="en-US" sz="2800" smtClean="0">
                <a:solidFill>
                  <a:srgbClr val="F7FC20"/>
                </a:solidFill>
                <a:effectLst>
                  <a:outerShdw blurRad="38100" dist="38100" dir="2700000" algn="tl">
                    <a:srgbClr val="000000"/>
                  </a:outerShdw>
                </a:effectLst>
              </a:rPr>
              <a:t>2.5 meter (m)  =  ?  centimeters (cm)</a:t>
            </a:r>
          </a:p>
          <a:p>
            <a:pPr>
              <a:lnSpc>
                <a:spcPct val="130000"/>
              </a:lnSpc>
              <a:defRPr/>
            </a:pPr>
            <a:r>
              <a:rPr lang="en-US" sz="2800" smtClean="0">
                <a:solidFill>
                  <a:srgbClr val="F7FC20"/>
                </a:solidFill>
                <a:effectLst>
                  <a:outerShdw blurRad="38100" dist="38100" dir="2700000" algn="tl">
                    <a:srgbClr val="000000"/>
                  </a:outerShdw>
                </a:effectLst>
              </a:rPr>
              <a:t>1 centimeter (cm)  =  ?  millimeter (mm)</a:t>
            </a:r>
          </a:p>
          <a:p>
            <a:pPr>
              <a:lnSpc>
                <a:spcPct val="130000"/>
              </a:lnSpc>
              <a:defRPr/>
            </a:pPr>
            <a:r>
              <a:rPr lang="en-US" sz="2800" smtClean="0">
                <a:solidFill>
                  <a:srgbClr val="F7FC20"/>
                </a:solidFill>
                <a:effectLst>
                  <a:outerShdw blurRad="38100" dist="38100" dir="2700000" algn="tl">
                    <a:srgbClr val="000000"/>
                  </a:outerShdw>
                </a:effectLst>
              </a:rPr>
              <a:t>1 nanometer (nm) = 1.0 x 10</a:t>
            </a:r>
            <a:r>
              <a:rPr lang="en-US" sz="2800" baseline="30000" smtClean="0">
                <a:solidFill>
                  <a:srgbClr val="F7FC20"/>
                </a:solidFill>
                <a:effectLst>
                  <a:outerShdw blurRad="38100" dist="38100" dir="2700000" algn="tl">
                    <a:srgbClr val="000000"/>
                  </a:outerShdw>
                </a:effectLst>
              </a:rPr>
              <a:t>-9</a:t>
            </a:r>
            <a:r>
              <a:rPr lang="en-US" sz="2800" smtClean="0">
                <a:solidFill>
                  <a:srgbClr val="F7FC20"/>
                </a:solidFill>
                <a:effectLst>
                  <a:outerShdw blurRad="38100" dist="38100" dir="2700000" algn="tl">
                    <a:srgbClr val="000000"/>
                  </a:outerShdw>
                </a:effectLst>
              </a:rPr>
              <a:t> meter</a:t>
            </a:r>
          </a:p>
        </p:txBody>
      </p:sp>
      <p:pic>
        <p:nvPicPr>
          <p:cNvPr id="86020" name="Picture 4"/>
          <p:cNvPicPr>
            <a:picLocks noChangeArrowheads="1"/>
          </p:cNvPicPr>
          <p:nvPr/>
        </p:nvPicPr>
        <p:blipFill>
          <a:blip r:embed="rId3"/>
          <a:srcRect/>
          <a:stretch>
            <a:fillRect/>
          </a:stretch>
        </p:blipFill>
        <p:spPr bwMode="auto">
          <a:xfrm>
            <a:off x="1174750" y="4019550"/>
            <a:ext cx="3416300" cy="25908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pic>
      <p:grpSp>
        <p:nvGrpSpPr>
          <p:cNvPr id="51205" name="Group 5"/>
          <p:cNvGrpSpPr>
            <a:grpSpLocks/>
          </p:cNvGrpSpPr>
          <p:nvPr/>
        </p:nvGrpSpPr>
        <p:grpSpPr bwMode="auto">
          <a:xfrm>
            <a:off x="3367088" y="4200525"/>
            <a:ext cx="4956175" cy="2236788"/>
            <a:chOff x="2121" y="2646"/>
            <a:chExt cx="3122" cy="1409"/>
          </a:xfrm>
        </p:grpSpPr>
        <p:sp>
          <p:nvSpPr>
            <p:cNvPr id="51206" name="Arc 6"/>
            <p:cNvSpPr>
              <a:spLocks/>
            </p:cNvSpPr>
            <p:nvPr/>
          </p:nvSpPr>
          <p:spPr bwMode="auto">
            <a:xfrm>
              <a:off x="2121" y="3216"/>
              <a:ext cx="1240" cy="472"/>
            </a:xfrm>
            <a:custGeom>
              <a:avLst/>
              <a:gdLst>
                <a:gd name="T0" fmla="*/ 1240 w 21600"/>
                <a:gd name="T1" fmla="*/ 472 h 21600"/>
                <a:gd name="T2" fmla="*/ 0 w 21600"/>
                <a:gd name="T3" fmla="*/ 0 h 21600"/>
                <a:gd name="T4" fmla="*/ 124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57150" cap="rnd">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6023" name="Rectangle 7"/>
            <p:cNvSpPr>
              <a:spLocks noChangeArrowheads="1"/>
            </p:cNvSpPr>
            <p:nvPr/>
          </p:nvSpPr>
          <p:spPr bwMode="auto">
            <a:xfrm>
              <a:off x="3395" y="2646"/>
              <a:ext cx="1848" cy="1409"/>
            </a:xfrm>
            <a:prstGeom prst="rect">
              <a:avLst/>
            </a:prstGeom>
            <a:solidFill>
              <a:srgbClr val="FCFEB9"/>
            </a:solidFill>
            <a:ln w="12700">
              <a:solidFill>
                <a:schemeClr val="tx1"/>
              </a:solidFill>
              <a:miter lim="800000"/>
              <a:headEnd/>
              <a:tailEnd/>
            </a:ln>
            <a:effectLst>
              <a:outerShdw dist="107763" dir="2700000" algn="ctr" rotWithShape="0">
                <a:schemeClr val="bg2"/>
              </a:outerShdw>
            </a:effectLst>
          </p:spPr>
          <p:txBody>
            <a:bodyPr wrap="none" lIns="90487" tIns="44450" rIns="90487" bIns="44450">
              <a:spAutoFit/>
            </a:bodyPr>
            <a:lstStyle/>
            <a:p>
              <a:pPr algn="l">
                <a:defRPr/>
              </a:pPr>
              <a:r>
                <a:rPr lang="en-US" sz="2800" i="0">
                  <a:effectLst>
                    <a:outerShdw blurRad="38100" dist="38100" dir="2700000" algn="tl">
                      <a:srgbClr val="FFFFFF"/>
                    </a:outerShdw>
                  </a:effectLst>
                </a:rPr>
                <a:t>O—H distance =</a:t>
              </a:r>
            </a:p>
            <a:p>
              <a:pPr algn="l">
                <a:defRPr/>
              </a:pPr>
              <a:r>
                <a:rPr lang="en-US" sz="2800" i="0">
                  <a:effectLst>
                    <a:outerShdw blurRad="38100" dist="38100" dir="2700000" algn="tl">
                      <a:srgbClr val="FFFFFF"/>
                    </a:outerShdw>
                  </a:effectLst>
                </a:rPr>
                <a:t>9.4 x 10</a:t>
              </a:r>
              <a:r>
                <a:rPr lang="en-US" sz="2800" i="0" baseline="30000">
                  <a:effectLst>
                    <a:outerShdw blurRad="38100" dist="38100" dir="2700000" algn="tl">
                      <a:srgbClr val="FFFFFF"/>
                    </a:outerShdw>
                  </a:effectLst>
                </a:rPr>
                <a:t>-11 </a:t>
              </a:r>
              <a:r>
                <a:rPr lang="en-US" sz="2800" i="0">
                  <a:effectLst>
                    <a:outerShdw blurRad="38100" dist="38100" dir="2700000" algn="tl">
                      <a:srgbClr val="FFFFFF"/>
                    </a:outerShdw>
                  </a:effectLst>
                </a:rPr>
                <a:t>m</a:t>
              </a:r>
            </a:p>
            <a:p>
              <a:pPr algn="l">
                <a:defRPr/>
              </a:pPr>
              <a:r>
                <a:rPr lang="en-US" sz="2800" i="0">
                  <a:effectLst>
                    <a:outerShdw blurRad="38100" dist="38100" dir="2700000" algn="tl">
                      <a:srgbClr val="FFFFFF"/>
                    </a:outerShdw>
                  </a:effectLst>
                </a:rPr>
                <a:t>9.4 x 10</a:t>
              </a:r>
              <a:r>
                <a:rPr lang="en-US" sz="2800" i="0" baseline="30000">
                  <a:effectLst>
                    <a:outerShdw blurRad="38100" dist="38100" dir="2700000" algn="tl">
                      <a:srgbClr val="FFFFFF"/>
                    </a:outerShdw>
                  </a:effectLst>
                </a:rPr>
                <a:t>-9 </a:t>
              </a:r>
              <a:r>
                <a:rPr lang="en-US" sz="2800" i="0">
                  <a:effectLst>
                    <a:outerShdw blurRad="38100" dist="38100" dir="2700000" algn="tl">
                      <a:srgbClr val="FFFFFF"/>
                    </a:outerShdw>
                  </a:effectLst>
                </a:rPr>
                <a:t>cm</a:t>
              </a:r>
            </a:p>
            <a:p>
              <a:pPr algn="l">
                <a:defRPr/>
              </a:pPr>
              <a:r>
                <a:rPr lang="en-US" sz="2800" i="0">
                  <a:effectLst>
                    <a:outerShdw blurRad="38100" dist="38100" dir="2700000" algn="tl">
                      <a:srgbClr val="FFFFFF"/>
                    </a:outerShdw>
                  </a:effectLst>
                </a:rPr>
                <a:t>0.094 nm</a:t>
              </a:r>
            </a:p>
            <a:p>
              <a:pPr algn="l">
                <a:defRPr/>
              </a:pPr>
              <a:endParaRPr lang="en-US" sz="2800" i="0">
                <a:effectLst>
                  <a:outerShdw blurRad="38100" dist="38100" dir="2700000" algn="tl">
                    <a:srgbClr val="FFFFFF"/>
                  </a:outerShdw>
                </a:effectLst>
              </a:endParaRPr>
            </a:p>
          </p:txBody>
        </p:sp>
      </p:grpSp>
    </p:spTree>
    <p:extLst>
      <p:ext uri="{BB962C8B-B14F-4D97-AF65-F5344CB8AC3E}">
        <p14:creationId xmlns:p14="http://schemas.microsoft.com/office/powerpoint/2010/main" val="36308455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500" fill="hold"/>
                                        <p:tgtEl>
                                          <p:spTgt spid="860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6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6019">
                                            <p:txEl>
                                              <p:pRg st="1" end="1"/>
                                            </p:txEl>
                                          </p:spTgt>
                                        </p:tgtEl>
                                        <p:attrNameLst>
                                          <p:attrName>style.visibility</p:attrName>
                                        </p:attrNameLst>
                                      </p:cBhvr>
                                      <p:to>
                                        <p:strVal val="visible"/>
                                      </p:to>
                                    </p:set>
                                    <p:anim calcmode="lin" valueType="num">
                                      <p:cBhvr additive="base">
                                        <p:cTn id="13" dur="500" fill="hold"/>
                                        <p:tgtEl>
                                          <p:spTgt spid="860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60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6019">
                                            <p:txEl>
                                              <p:pRg st="2" end="2"/>
                                            </p:txEl>
                                          </p:spTgt>
                                        </p:tgtEl>
                                        <p:attrNameLst>
                                          <p:attrName>style.visibility</p:attrName>
                                        </p:attrNameLst>
                                      </p:cBhvr>
                                      <p:to>
                                        <p:strVal val="visible"/>
                                      </p:to>
                                    </p:set>
                                    <p:anim calcmode="lin" valueType="num">
                                      <p:cBhvr additive="base">
                                        <p:cTn id="19" dur="500" fill="hold"/>
                                        <p:tgtEl>
                                          <p:spTgt spid="860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60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6019">
                                            <p:txEl>
                                              <p:pRg st="3" end="3"/>
                                            </p:txEl>
                                          </p:spTgt>
                                        </p:tgtEl>
                                        <p:attrNameLst>
                                          <p:attrName>style.visibility</p:attrName>
                                        </p:attrNameLst>
                                      </p:cBhvr>
                                      <p:to>
                                        <p:strVal val="visible"/>
                                      </p:to>
                                    </p:set>
                                    <p:anim calcmode="lin" valueType="num">
                                      <p:cBhvr additive="base">
                                        <p:cTn id="25" dur="500" fill="hold"/>
                                        <p:tgtEl>
                                          <p:spTgt spid="860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601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52463" y="300038"/>
            <a:ext cx="7772400" cy="1144587"/>
          </a:xfrm>
          <a:ln w="38100">
            <a:solidFill>
              <a:schemeClr val="hlink"/>
            </a:solidFill>
            <a:miter lim="800000"/>
            <a:headEnd/>
            <a:tailEnd/>
          </a:ln>
        </p:spPr>
        <p:txBody>
          <a:bodyPr/>
          <a:lstStyle/>
          <a:p>
            <a:r>
              <a:rPr lang="en-US" sz="3200" smtClean="0">
                <a:solidFill>
                  <a:srgbClr val="FFA27C"/>
                </a:solidFill>
                <a:latin typeface="Comic Sans MS" pitchFamily="66" charset="0"/>
              </a:rPr>
              <a:t>Learning Check</a:t>
            </a:r>
            <a:r>
              <a:rPr lang="en-US" sz="3100" b="0" smtClean="0"/>
              <a:t> </a:t>
            </a:r>
            <a:endParaRPr lang="en-US" smtClean="0"/>
          </a:p>
        </p:txBody>
      </p:sp>
      <p:sp>
        <p:nvSpPr>
          <p:cNvPr id="112643" name="Rectangle 3"/>
          <p:cNvSpPr>
            <a:spLocks noGrp="1" noChangeArrowheads="1"/>
          </p:cNvSpPr>
          <p:nvPr>
            <p:ph idx="1"/>
          </p:nvPr>
        </p:nvSpPr>
        <p:spPr>
          <a:xfrm>
            <a:off x="290513" y="1428750"/>
            <a:ext cx="8418512" cy="5203825"/>
          </a:xfrm>
        </p:spPr>
        <p:txBody>
          <a:bodyPr/>
          <a:lstStyle/>
          <a:p>
            <a:pPr>
              <a:buFontTx/>
              <a:buNone/>
              <a:defRPr/>
            </a:pPr>
            <a:r>
              <a:rPr lang="en-US" sz="2800" smtClean="0"/>
              <a:t>	</a:t>
            </a:r>
            <a:r>
              <a:rPr lang="en-US" sz="2800" smtClean="0">
                <a:solidFill>
                  <a:srgbClr val="66FF33"/>
                </a:solidFill>
                <a:effectLst>
                  <a:outerShdw blurRad="38100" dist="38100" dir="2700000" algn="tl">
                    <a:srgbClr val="000000"/>
                  </a:outerShdw>
                </a:effectLst>
              </a:rPr>
              <a:t>Select the unit you would use to measure </a:t>
            </a:r>
          </a:p>
          <a:p>
            <a:pPr>
              <a:buFontTx/>
              <a:buNone/>
              <a:defRPr/>
            </a:pPr>
            <a:r>
              <a:rPr lang="en-US" sz="2800" smtClean="0">
                <a:solidFill>
                  <a:srgbClr val="66FF33"/>
                </a:solidFill>
                <a:effectLst>
                  <a:outerShdw blurRad="38100" dist="38100" dir="2700000" algn="tl">
                    <a:srgbClr val="000000"/>
                  </a:outerShdw>
                </a:effectLst>
              </a:rPr>
              <a:t>	1. Your height</a:t>
            </a:r>
            <a:r>
              <a:rPr lang="en-US" sz="2800" smtClean="0">
                <a:effectLst>
                  <a:outerShdw blurRad="38100" dist="38100" dir="2700000" algn="tl">
                    <a:srgbClr val="FFFFFF"/>
                  </a:outerShdw>
                </a:effectLst>
              </a:rPr>
              <a:t>  </a:t>
            </a:r>
          </a:p>
          <a:p>
            <a:pPr>
              <a:buFontTx/>
              <a:buNone/>
              <a:defRPr/>
            </a:pPr>
            <a:r>
              <a:rPr lang="en-US" sz="2800" smtClean="0">
                <a:solidFill>
                  <a:srgbClr val="FFFFFF"/>
                </a:solidFill>
                <a:effectLst>
                  <a:outerShdw blurRad="38100" dist="38100" dir="2700000" algn="tl">
                    <a:srgbClr val="000000"/>
                  </a:outerShdw>
                </a:effectLst>
              </a:rPr>
              <a:t>		a) millimeters   	b) meters	   c) kilometers</a:t>
            </a:r>
          </a:p>
          <a:p>
            <a:pPr>
              <a:lnSpc>
                <a:spcPct val="110000"/>
              </a:lnSpc>
              <a:buFontTx/>
              <a:buNone/>
              <a:defRPr/>
            </a:pPr>
            <a:r>
              <a:rPr lang="en-US" sz="2800" smtClean="0">
                <a:effectLst>
                  <a:outerShdw blurRad="38100" dist="38100" dir="2700000" algn="tl">
                    <a:srgbClr val="FFFFFF"/>
                  </a:outerShdw>
                </a:effectLst>
              </a:rPr>
              <a:t>	</a:t>
            </a:r>
            <a:r>
              <a:rPr lang="en-US" sz="2800" smtClean="0">
                <a:solidFill>
                  <a:srgbClr val="66FF33"/>
                </a:solidFill>
                <a:effectLst>
                  <a:outerShdw blurRad="38100" dist="38100" dir="2700000" algn="tl">
                    <a:srgbClr val="000000"/>
                  </a:outerShdw>
                </a:effectLst>
              </a:rPr>
              <a:t>2. Your mass</a:t>
            </a:r>
            <a:r>
              <a:rPr lang="en-US" sz="2800" smtClean="0">
                <a:effectLst>
                  <a:outerShdw blurRad="38100" dist="38100" dir="2700000" algn="tl">
                    <a:srgbClr val="FFFFFF"/>
                  </a:outerShdw>
                </a:effectLst>
              </a:rPr>
              <a:t> </a:t>
            </a:r>
          </a:p>
          <a:p>
            <a:pPr>
              <a:buFontTx/>
              <a:buNone/>
              <a:defRPr/>
            </a:pPr>
            <a:r>
              <a:rPr lang="en-US" sz="2800" smtClean="0">
                <a:solidFill>
                  <a:srgbClr val="FFFFFF"/>
                </a:solidFill>
                <a:effectLst>
                  <a:outerShdw blurRad="38100" dist="38100" dir="2700000" algn="tl">
                    <a:srgbClr val="000000"/>
                  </a:outerShdw>
                </a:effectLst>
              </a:rPr>
              <a:t>		a) milligrams	b) grams	   c) kilograms</a:t>
            </a:r>
          </a:p>
          <a:p>
            <a:pPr>
              <a:lnSpc>
                <a:spcPct val="130000"/>
              </a:lnSpc>
              <a:buFontTx/>
              <a:buNone/>
              <a:defRPr/>
            </a:pPr>
            <a:r>
              <a:rPr lang="en-US" sz="2800" smtClean="0">
                <a:effectLst>
                  <a:outerShdw blurRad="38100" dist="38100" dir="2700000" algn="tl">
                    <a:srgbClr val="FFFFFF"/>
                  </a:outerShdw>
                </a:effectLst>
              </a:rPr>
              <a:t>	</a:t>
            </a:r>
            <a:r>
              <a:rPr lang="en-US" sz="2800" smtClean="0">
                <a:solidFill>
                  <a:srgbClr val="66FF33"/>
                </a:solidFill>
                <a:effectLst>
                  <a:outerShdw blurRad="38100" dist="38100" dir="2700000" algn="tl">
                    <a:srgbClr val="000000"/>
                  </a:outerShdw>
                </a:effectLst>
              </a:rPr>
              <a:t>3. The distance between two cities</a:t>
            </a:r>
            <a:r>
              <a:rPr lang="en-US" sz="2800" smtClean="0">
                <a:effectLst>
                  <a:outerShdw blurRad="38100" dist="38100" dir="2700000" algn="tl">
                    <a:srgbClr val="FFFFFF"/>
                  </a:outerShdw>
                </a:effectLst>
              </a:rPr>
              <a:t> </a:t>
            </a:r>
          </a:p>
          <a:p>
            <a:pPr>
              <a:buFontTx/>
              <a:buNone/>
              <a:defRPr/>
            </a:pPr>
            <a:r>
              <a:rPr lang="en-US" sz="2800" smtClean="0">
                <a:solidFill>
                  <a:srgbClr val="FFFFFF"/>
                </a:solidFill>
                <a:effectLst>
                  <a:outerShdw blurRad="38100" dist="38100" dir="2700000" algn="tl">
                    <a:srgbClr val="000000"/>
                  </a:outerShdw>
                </a:effectLst>
              </a:rPr>
              <a:t>		a) millimeters	b) meters	  c) kilometers</a:t>
            </a:r>
          </a:p>
          <a:p>
            <a:pPr>
              <a:lnSpc>
                <a:spcPct val="130000"/>
              </a:lnSpc>
              <a:buFontTx/>
              <a:buNone/>
              <a:defRPr/>
            </a:pPr>
            <a:r>
              <a:rPr lang="en-US" sz="2800" smtClean="0">
                <a:solidFill>
                  <a:srgbClr val="66FF33"/>
                </a:solidFill>
                <a:effectLst>
                  <a:outerShdw blurRad="38100" dist="38100" dir="2700000" algn="tl">
                    <a:srgbClr val="000000"/>
                  </a:outerShdw>
                </a:effectLst>
              </a:rPr>
              <a:t>	4.  The width of an artery</a:t>
            </a:r>
          </a:p>
          <a:p>
            <a:pPr>
              <a:buFontTx/>
              <a:buNone/>
              <a:defRPr/>
            </a:pPr>
            <a:r>
              <a:rPr lang="en-US" sz="2800" smtClean="0">
                <a:solidFill>
                  <a:srgbClr val="FFFFFF"/>
                </a:solidFill>
                <a:effectLst>
                  <a:outerShdw blurRad="38100" dist="38100" dir="2700000" algn="tl">
                    <a:srgbClr val="000000"/>
                  </a:outerShdw>
                </a:effectLst>
              </a:rPr>
              <a:t>		a) millimeters	b) meters	  c) kilometers</a:t>
            </a:r>
            <a:r>
              <a:rPr lang="en-US" sz="1900" b="0" smtClean="0">
                <a:solidFill>
                  <a:srgbClr val="00FF00"/>
                </a:solidFill>
                <a:effectLst>
                  <a:outerShdw blurRad="38100" dist="38100" dir="2700000" algn="tl">
                    <a:srgbClr val="000000"/>
                  </a:outerShdw>
                </a:effectLst>
              </a:rPr>
              <a:t>	</a:t>
            </a:r>
          </a:p>
        </p:txBody>
      </p:sp>
    </p:spTree>
    <p:extLst>
      <p:ext uri="{BB962C8B-B14F-4D97-AF65-F5344CB8AC3E}">
        <p14:creationId xmlns:p14="http://schemas.microsoft.com/office/powerpoint/2010/main" val="967263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ln w="28575">
            <a:solidFill>
              <a:schemeClr val="hlink"/>
            </a:solidFill>
            <a:miter lim="800000"/>
            <a:headEnd/>
            <a:tailEnd/>
          </a:ln>
        </p:spPr>
        <p:txBody>
          <a:bodyPr/>
          <a:lstStyle/>
          <a:p>
            <a:r>
              <a:rPr lang="en-US" sz="3200" smtClean="0">
                <a:solidFill>
                  <a:srgbClr val="FF6600"/>
                </a:solidFill>
              </a:rPr>
              <a:t>Learning Check</a:t>
            </a:r>
            <a:r>
              <a:rPr lang="en-US" sz="3200" b="0" smtClean="0"/>
              <a:t> </a:t>
            </a:r>
            <a:endParaRPr lang="en-US" smtClean="0"/>
          </a:p>
        </p:txBody>
      </p:sp>
      <p:sp>
        <p:nvSpPr>
          <p:cNvPr id="135171" name="Rectangle 3"/>
          <p:cNvSpPr>
            <a:spLocks noGrp="1" noChangeArrowheads="1"/>
          </p:cNvSpPr>
          <p:nvPr>
            <p:ph idx="1"/>
          </p:nvPr>
        </p:nvSpPr>
        <p:spPr/>
        <p:txBody>
          <a:bodyPr>
            <a:normAutofit fontScale="77500" lnSpcReduction="20000"/>
          </a:bodyPr>
          <a:lstStyle/>
          <a:p>
            <a:pPr>
              <a:buFontTx/>
              <a:buNone/>
              <a:defRPr/>
            </a:pPr>
            <a:r>
              <a:rPr lang="en-US" dirty="0" smtClean="0">
                <a:effectLst>
                  <a:outerShdw blurRad="38100" dist="38100" dir="2700000" algn="tl">
                    <a:srgbClr val="FFFFFF"/>
                  </a:outerShdw>
                </a:effectLst>
              </a:rPr>
              <a:t>	</a:t>
            </a:r>
            <a:r>
              <a:rPr lang="en-US" sz="3200" dirty="0" smtClean="0">
                <a:effectLst>
                  <a:outerShdw blurRad="38100" dist="38100" dir="2700000" algn="tl">
                    <a:srgbClr val="FFFFFF"/>
                  </a:outerShdw>
                </a:effectLst>
              </a:rPr>
              <a:t>A rattlesnake is 2.44 m long. How long is the snake in cm?</a:t>
            </a:r>
          </a:p>
          <a:p>
            <a:pPr>
              <a:buFontTx/>
              <a:buNone/>
              <a:defRPr/>
            </a:pPr>
            <a:endParaRPr lang="en-US" sz="3200" dirty="0" smtClean="0">
              <a:effectLst>
                <a:outerShdw blurRad="38100" dist="38100" dir="2700000" algn="tl">
                  <a:srgbClr val="FFFFFF"/>
                </a:outerShdw>
              </a:effectLst>
            </a:endParaRPr>
          </a:p>
          <a:p>
            <a:pPr>
              <a:buFontTx/>
              <a:buNone/>
              <a:defRPr/>
            </a:pPr>
            <a:r>
              <a:rPr lang="en-US" sz="3200" dirty="0" smtClean="0">
                <a:solidFill>
                  <a:srgbClr val="FCFEB9"/>
                </a:solidFill>
                <a:effectLst>
                  <a:outerShdw blurRad="38100" dist="38100" dir="2700000" algn="tl">
                    <a:srgbClr val="000000"/>
                  </a:outerShdw>
                </a:effectLst>
              </a:rPr>
              <a:t>	a) 	2440 cm</a:t>
            </a:r>
          </a:p>
          <a:p>
            <a:pPr>
              <a:buFontTx/>
              <a:buNone/>
              <a:defRPr/>
            </a:pPr>
            <a:r>
              <a:rPr lang="en-US" sz="3200" dirty="0" smtClean="0">
                <a:solidFill>
                  <a:srgbClr val="FCFEB9"/>
                </a:solidFill>
                <a:effectLst>
                  <a:outerShdw blurRad="38100" dist="38100" dir="2700000" algn="tl">
                    <a:srgbClr val="000000"/>
                  </a:outerShdw>
                </a:effectLst>
              </a:rPr>
              <a:t>	b)	244 cm	</a:t>
            </a:r>
          </a:p>
          <a:p>
            <a:pPr>
              <a:buFontTx/>
              <a:buNone/>
              <a:defRPr/>
            </a:pPr>
            <a:r>
              <a:rPr lang="en-US" sz="3200" dirty="0" smtClean="0">
                <a:solidFill>
                  <a:srgbClr val="FCFEB9"/>
                </a:solidFill>
                <a:effectLst>
                  <a:outerShdw blurRad="38100" dist="38100" dir="2700000" algn="tl">
                    <a:srgbClr val="000000"/>
                  </a:outerShdw>
                </a:effectLst>
              </a:rPr>
              <a:t>	c)	24.4 cm</a:t>
            </a:r>
          </a:p>
          <a:p>
            <a:pPr>
              <a:buFontTx/>
              <a:buNone/>
              <a:defRPr/>
            </a:pPr>
            <a:r>
              <a:rPr lang="en-US" sz="3200" dirty="0" smtClean="0">
                <a:solidFill>
                  <a:srgbClr val="FCFEB9"/>
                </a:solidFill>
                <a:effectLst>
                  <a:outerShdw blurRad="38100" dist="38100" dir="2700000" algn="tl">
                    <a:srgbClr val="000000"/>
                  </a:outerShdw>
                </a:effectLst>
              </a:rPr>
              <a:t>How long is the snake in km?</a:t>
            </a:r>
          </a:p>
          <a:p>
            <a:pPr>
              <a:buFontTx/>
              <a:buNone/>
              <a:defRPr/>
            </a:pPr>
            <a:endParaRPr lang="en-US" sz="3200" dirty="0" smtClean="0">
              <a:solidFill>
                <a:srgbClr val="FCFEB9"/>
              </a:solidFill>
              <a:effectLst>
                <a:outerShdw blurRad="38100" dist="38100" dir="2700000" algn="tl">
                  <a:srgbClr val="000000"/>
                </a:outerShdw>
              </a:effectLst>
            </a:endParaRPr>
          </a:p>
          <a:p>
            <a:pPr>
              <a:buFontTx/>
              <a:buNone/>
              <a:defRPr/>
            </a:pPr>
            <a:r>
              <a:rPr lang="en-US" sz="3200" dirty="0" smtClean="0">
                <a:solidFill>
                  <a:srgbClr val="FCFEB9"/>
                </a:solidFill>
                <a:effectLst>
                  <a:outerShdw blurRad="38100" dist="38100" dir="2700000" algn="tl">
                    <a:srgbClr val="000000"/>
                  </a:outerShdw>
                </a:effectLst>
              </a:rPr>
              <a:t>How long is the snake in </a:t>
            </a:r>
            <a:r>
              <a:rPr lang="en-US" sz="3200" dirty="0" err="1" smtClean="0">
                <a:solidFill>
                  <a:srgbClr val="FCFEB9"/>
                </a:solidFill>
                <a:effectLst>
                  <a:outerShdw blurRad="38100" dist="38100" dir="2700000" algn="tl">
                    <a:srgbClr val="000000"/>
                  </a:outerShdw>
                </a:effectLst>
              </a:rPr>
              <a:t>hm</a:t>
            </a:r>
            <a:r>
              <a:rPr lang="en-US" sz="3200" dirty="0" smtClean="0">
                <a:solidFill>
                  <a:srgbClr val="FCFEB9"/>
                </a:solidFill>
                <a:effectLst>
                  <a:outerShdw blurRad="38100" dist="38100" dir="2700000" algn="tl">
                    <a:srgbClr val="000000"/>
                  </a:outerShdw>
                </a:effectLst>
              </a:rPr>
              <a:t>?</a:t>
            </a:r>
          </a:p>
          <a:p>
            <a:pPr>
              <a:buFontTx/>
              <a:buNone/>
              <a:defRPr/>
            </a:pPr>
            <a:endParaRPr lang="en-US" sz="3200" dirty="0" smtClean="0">
              <a:solidFill>
                <a:srgbClr val="FCFEB9"/>
              </a:solidFill>
              <a:effectLst>
                <a:outerShdw blurRad="38100" dist="38100" dir="2700000" algn="tl">
                  <a:srgbClr val="000000"/>
                </a:outerShdw>
              </a:effectLst>
            </a:endParaRPr>
          </a:p>
        </p:txBody>
      </p:sp>
    </p:spTree>
    <p:extLst>
      <p:ext uri="{BB962C8B-B14F-4D97-AF65-F5344CB8AC3E}">
        <p14:creationId xmlns:p14="http://schemas.microsoft.com/office/powerpoint/2010/main" val="730577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Sig Figs and Scientific Notation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291345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bs00731_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6764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1" name="Picture 3" descr="bs00731_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6764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2" name="Picture 4" descr="bs00731_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16764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3717" name="Line 5"/>
          <p:cNvSpPr>
            <a:spLocks noChangeShapeType="1"/>
          </p:cNvSpPr>
          <p:nvPr/>
        </p:nvSpPr>
        <p:spPr bwMode="auto">
          <a:xfrm>
            <a:off x="2667000" y="1752600"/>
            <a:ext cx="685800" cy="609600"/>
          </a:xfrm>
          <a:prstGeom prst="line">
            <a:avLst/>
          </a:prstGeom>
          <a:noFill/>
          <a:ln w="41275">
            <a:solidFill>
              <a:srgbClr val="FFFF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243718" name="Line 6"/>
          <p:cNvSpPr>
            <a:spLocks noChangeShapeType="1"/>
          </p:cNvSpPr>
          <p:nvPr/>
        </p:nvSpPr>
        <p:spPr bwMode="auto">
          <a:xfrm>
            <a:off x="2590800" y="1752600"/>
            <a:ext cx="685800" cy="609600"/>
          </a:xfrm>
          <a:prstGeom prst="line">
            <a:avLst/>
          </a:prstGeom>
          <a:noFill/>
          <a:ln w="41275">
            <a:solidFill>
              <a:srgbClr val="FFFF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243719" name="Line 7"/>
          <p:cNvSpPr>
            <a:spLocks noChangeShapeType="1"/>
          </p:cNvSpPr>
          <p:nvPr/>
        </p:nvSpPr>
        <p:spPr bwMode="auto">
          <a:xfrm>
            <a:off x="2667000" y="1752600"/>
            <a:ext cx="685800" cy="609600"/>
          </a:xfrm>
          <a:prstGeom prst="line">
            <a:avLst/>
          </a:prstGeom>
          <a:noFill/>
          <a:ln w="41275">
            <a:solidFill>
              <a:srgbClr val="FFFF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243720" name="Line 8"/>
          <p:cNvSpPr>
            <a:spLocks noChangeShapeType="1"/>
          </p:cNvSpPr>
          <p:nvPr/>
        </p:nvSpPr>
        <p:spPr bwMode="auto">
          <a:xfrm>
            <a:off x="4495800" y="1447800"/>
            <a:ext cx="685800" cy="609600"/>
          </a:xfrm>
          <a:prstGeom prst="line">
            <a:avLst/>
          </a:prstGeom>
          <a:noFill/>
          <a:ln w="41275">
            <a:solidFill>
              <a:srgbClr val="FFFF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243721" name="Line 9"/>
          <p:cNvSpPr>
            <a:spLocks noChangeShapeType="1"/>
          </p:cNvSpPr>
          <p:nvPr/>
        </p:nvSpPr>
        <p:spPr bwMode="auto">
          <a:xfrm>
            <a:off x="4572000" y="1447800"/>
            <a:ext cx="685800" cy="609600"/>
          </a:xfrm>
          <a:prstGeom prst="line">
            <a:avLst/>
          </a:prstGeom>
          <a:noFill/>
          <a:ln w="41275">
            <a:solidFill>
              <a:srgbClr val="FFFF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243722" name="Line 10"/>
          <p:cNvSpPr>
            <a:spLocks noChangeShapeType="1"/>
          </p:cNvSpPr>
          <p:nvPr/>
        </p:nvSpPr>
        <p:spPr bwMode="auto">
          <a:xfrm>
            <a:off x="4495800" y="1447800"/>
            <a:ext cx="685800" cy="609600"/>
          </a:xfrm>
          <a:prstGeom prst="line">
            <a:avLst/>
          </a:prstGeom>
          <a:noFill/>
          <a:ln w="41275">
            <a:solidFill>
              <a:srgbClr val="FFFF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243723" name="Line 11"/>
          <p:cNvSpPr>
            <a:spLocks noChangeShapeType="1"/>
          </p:cNvSpPr>
          <p:nvPr/>
        </p:nvSpPr>
        <p:spPr bwMode="auto">
          <a:xfrm>
            <a:off x="7391400" y="1219200"/>
            <a:ext cx="685800" cy="609600"/>
          </a:xfrm>
          <a:prstGeom prst="line">
            <a:avLst/>
          </a:prstGeom>
          <a:noFill/>
          <a:ln w="41275">
            <a:solidFill>
              <a:srgbClr val="FFFF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243724" name="Line 12"/>
          <p:cNvSpPr>
            <a:spLocks noChangeShapeType="1"/>
          </p:cNvSpPr>
          <p:nvPr/>
        </p:nvSpPr>
        <p:spPr bwMode="auto">
          <a:xfrm>
            <a:off x="7315200" y="2362200"/>
            <a:ext cx="685800" cy="609600"/>
          </a:xfrm>
          <a:prstGeom prst="line">
            <a:avLst/>
          </a:prstGeom>
          <a:noFill/>
          <a:ln w="41275">
            <a:solidFill>
              <a:srgbClr val="FFFF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243725" name="Line 13"/>
          <p:cNvSpPr>
            <a:spLocks noChangeShapeType="1"/>
          </p:cNvSpPr>
          <p:nvPr/>
        </p:nvSpPr>
        <p:spPr bwMode="auto">
          <a:xfrm>
            <a:off x="6553200" y="1524000"/>
            <a:ext cx="685800" cy="609600"/>
          </a:xfrm>
          <a:prstGeom prst="line">
            <a:avLst/>
          </a:prstGeom>
          <a:noFill/>
          <a:ln w="41275">
            <a:solidFill>
              <a:srgbClr val="FFFF00"/>
            </a:solidFill>
            <a:round/>
            <a:headEnd/>
            <a:tailEnd type="stealth" w="lg" len="lg"/>
          </a:ln>
          <a:extLst>
            <a:ext uri="{909E8E84-426E-40DD-AFC4-6F175D3DCCD1}">
              <a14:hiddenFill xmlns:a14="http://schemas.microsoft.com/office/drawing/2010/main">
                <a:noFill/>
              </a14:hiddenFill>
            </a:ext>
          </a:extLst>
        </p:spPr>
        <p:txBody>
          <a:bodyPr/>
          <a:lstStyle/>
          <a:p>
            <a:endParaRPr lang="en-US"/>
          </a:p>
        </p:txBody>
      </p:sp>
      <p:sp>
        <p:nvSpPr>
          <p:cNvPr id="243726" name="Text Box 14"/>
          <p:cNvSpPr txBox="1">
            <a:spLocks noChangeArrowheads="1"/>
          </p:cNvSpPr>
          <p:nvPr/>
        </p:nvSpPr>
        <p:spPr bwMode="auto">
          <a:xfrm>
            <a:off x="228600" y="1828800"/>
            <a:ext cx="2057400" cy="1311275"/>
          </a:xfrm>
          <a:prstGeom prst="rect">
            <a:avLst/>
          </a:prstGeom>
          <a:noFill/>
          <a:ln w="9525">
            <a:noFill/>
            <a:miter lim="800000"/>
            <a:headEnd/>
            <a:tailEnd/>
          </a:ln>
          <a:effectLst/>
        </p:spPr>
        <p:txBody>
          <a:bodyPr>
            <a:spAutoFit/>
          </a:bodyPr>
          <a:lstStyle/>
          <a:p>
            <a:pPr algn="l">
              <a:defRPr/>
            </a:pPr>
            <a:r>
              <a:rPr lang="en-US" sz="2000" i="0">
                <a:solidFill>
                  <a:srgbClr val="FFFF00"/>
                </a:solidFill>
                <a:effectLst>
                  <a:outerShdw blurRad="38100" dist="38100" dir="2700000" algn="tl">
                    <a:srgbClr val="000000"/>
                  </a:outerShdw>
                </a:effectLst>
                <a:latin typeface="Comic Sans MS" pitchFamily="66" charset="0"/>
              </a:rPr>
              <a:t>Three targets with three arrows each to shoot.</a:t>
            </a:r>
          </a:p>
        </p:txBody>
      </p:sp>
      <p:sp>
        <p:nvSpPr>
          <p:cNvPr id="243727" name="Rectangle 15"/>
          <p:cNvSpPr>
            <a:spLocks noChangeArrowheads="1"/>
          </p:cNvSpPr>
          <p:nvPr/>
        </p:nvSpPr>
        <p:spPr bwMode="auto">
          <a:xfrm>
            <a:off x="457200" y="457200"/>
            <a:ext cx="8229600" cy="762000"/>
          </a:xfrm>
          <a:prstGeom prst="rect">
            <a:avLst/>
          </a:prstGeom>
          <a:noFill/>
          <a:ln w="9525">
            <a:noFill/>
            <a:miter lim="800000"/>
            <a:headEnd/>
            <a:tailEnd/>
          </a:ln>
          <a:effectLst/>
        </p:spPr>
        <p:txBody>
          <a:bodyPr anchor="ctr"/>
          <a:lstStyle/>
          <a:p>
            <a:pPr>
              <a:lnSpc>
                <a:spcPct val="90000"/>
              </a:lnSpc>
              <a:defRPr/>
            </a:pPr>
            <a:r>
              <a:rPr lang="en-US" sz="3600" i="0">
                <a:solidFill>
                  <a:schemeClr val="folHlink"/>
                </a:solidFill>
                <a:effectLst>
                  <a:outerShdw blurRad="38100" dist="38100" dir="2700000" algn="tl">
                    <a:srgbClr val="000000"/>
                  </a:outerShdw>
                </a:effectLst>
                <a:latin typeface="Comic Sans MS" pitchFamily="66" charset="0"/>
              </a:rPr>
              <a:t>Can you hit the bull's-eye?</a:t>
            </a:r>
          </a:p>
        </p:txBody>
      </p:sp>
      <p:sp>
        <p:nvSpPr>
          <p:cNvPr id="243728" name="Text Box 16"/>
          <p:cNvSpPr txBox="1">
            <a:spLocks noChangeArrowheads="1"/>
          </p:cNvSpPr>
          <p:nvPr/>
        </p:nvSpPr>
        <p:spPr bwMode="auto">
          <a:xfrm>
            <a:off x="2514600" y="3657600"/>
            <a:ext cx="16922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i="1">
                <a:solidFill>
                  <a:schemeClr val="tx1"/>
                </a:solidFill>
                <a:latin typeface="Arial" charset="0"/>
              </a:defRPr>
            </a:lvl1pPr>
            <a:lvl2pPr marL="742950" indent="-285750">
              <a:defRPr sz="1600" b="1" i="1">
                <a:solidFill>
                  <a:schemeClr val="tx1"/>
                </a:solidFill>
                <a:latin typeface="Arial" charset="0"/>
              </a:defRPr>
            </a:lvl2pPr>
            <a:lvl3pPr marL="1143000" indent="-228600">
              <a:defRPr sz="1600" b="1" i="1">
                <a:solidFill>
                  <a:schemeClr val="tx1"/>
                </a:solidFill>
                <a:latin typeface="Arial" charset="0"/>
              </a:defRPr>
            </a:lvl3pPr>
            <a:lvl4pPr marL="1600200" indent="-228600">
              <a:defRPr sz="1600" b="1" i="1">
                <a:solidFill>
                  <a:schemeClr val="tx1"/>
                </a:solidFill>
                <a:latin typeface="Arial" charset="0"/>
              </a:defRPr>
            </a:lvl4pPr>
            <a:lvl5pPr marL="2057400" indent="-228600">
              <a:defRPr sz="1600" b="1" i="1">
                <a:solidFill>
                  <a:schemeClr val="tx1"/>
                </a:solidFill>
                <a:latin typeface="Arial" charset="0"/>
              </a:defRPr>
            </a:lvl5pPr>
            <a:lvl6pPr marL="2514600" indent="-228600" algn="ctr" eaLnBrk="0" fontAlgn="base" hangingPunct="0">
              <a:spcBef>
                <a:spcPct val="0"/>
              </a:spcBef>
              <a:spcAft>
                <a:spcPct val="0"/>
              </a:spcAft>
              <a:defRPr sz="1600" b="1" i="1">
                <a:solidFill>
                  <a:schemeClr val="tx1"/>
                </a:solidFill>
                <a:latin typeface="Arial" charset="0"/>
              </a:defRPr>
            </a:lvl6pPr>
            <a:lvl7pPr marL="2971800" indent="-228600" algn="ctr" eaLnBrk="0" fontAlgn="base" hangingPunct="0">
              <a:spcBef>
                <a:spcPct val="0"/>
              </a:spcBef>
              <a:spcAft>
                <a:spcPct val="0"/>
              </a:spcAft>
              <a:defRPr sz="1600" b="1" i="1">
                <a:solidFill>
                  <a:schemeClr val="tx1"/>
                </a:solidFill>
                <a:latin typeface="Arial" charset="0"/>
              </a:defRPr>
            </a:lvl7pPr>
            <a:lvl8pPr marL="3429000" indent="-228600" algn="ctr" eaLnBrk="0" fontAlgn="base" hangingPunct="0">
              <a:spcBef>
                <a:spcPct val="0"/>
              </a:spcBef>
              <a:spcAft>
                <a:spcPct val="0"/>
              </a:spcAft>
              <a:defRPr sz="1600" b="1" i="1">
                <a:solidFill>
                  <a:schemeClr val="tx1"/>
                </a:solidFill>
                <a:latin typeface="Arial" charset="0"/>
              </a:defRPr>
            </a:lvl8pPr>
            <a:lvl9pPr marL="3886200" indent="-228600" algn="ctr" eaLnBrk="0" fontAlgn="base" hangingPunct="0">
              <a:spcBef>
                <a:spcPct val="0"/>
              </a:spcBef>
              <a:spcAft>
                <a:spcPct val="0"/>
              </a:spcAft>
              <a:defRPr sz="1600" b="1" i="1">
                <a:solidFill>
                  <a:schemeClr val="tx1"/>
                </a:solidFill>
                <a:latin typeface="Arial" charset="0"/>
              </a:defRPr>
            </a:lvl9pPr>
          </a:lstStyle>
          <a:p>
            <a:pPr algn="l" eaLnBrk="1" hangingPunct="1"/>
            <a:r>
              <a:rPr lang="en-US" sz="2000" i="0">
                <a:solidFill>
                  <a:srgbClr val="000066"/>
                </a:solidFill>
                <a:latin typeface="Comic Sans MS" pitchFamily="66" charset="0"/>
              </a:rPr>
              <a:t>Both accurate and precise</a:t>
            </a:r>
          </a:p>
        </p:txBody>
      </p:sp>
      <p:sp>
        <p:nvSpPr>
          <p:cNvPr id="243729" name="Text Box 17"/>
          <p:cNvSpPr txBox="1">
            <a:spLocks noChangeArrowheads="1"/>
          </p:cNvSpPr>
          <p:nvPr/>
        </p:nvSpPr>
        <p:spPr bwMode="auto">
          <a:xfrm>
            <a:off x="4724400" y="3657600"/>
            <a:ext cx="1447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i="1">
                <a:solidFill>
                  <a:schemeClr val="tx1"/>
                </a:solidFill>
                <a:latin typeface="Arial" charset="0"/>
              </a:defRPr>
            </a:lvl1pPr>
            <a:lvl2pPr marL="742950" indent="-285750">
              <a:defRPr sz="1600" b="1" i="1">
                <a:solidFill>
                  <a:schemeClr val="tx1"/>
                </a:solidFill>
                <a:latin typeface="Arial" charset="0"/>
              </a:defRPr>
            </a:lvl2pPr>
            <a:lvl3pPr marL="1143000" indent="-228600">
              <a:defRPr sz="1600" b="1" i="1">
                <a:solidFill>
                  <a:schemeClr val="tx1"/>
                </a:solidFill>
                <a:latin typeface="Arial" charset="0"/>
              </a:defRPr>
            </a:lvl3pPr>
            <a:lvl4pPr marL="1600200" indent="-228600">
              <a:defRPr sz="1600" b="1" i="1">
                <a:solidFill>
                  <a:schemeClr val="tx1"/>
                </a:solidFill>
                <a:latin typeface="Arial" charset="0"/>
              </a:defRPr>
            </a:lvl4pPr>
            <a:lvl5pPr marL="2057400" indent="-228600">
              <a:defRPr sz="1600" b="1" i="1">
                <a:solidFill>
                  <a:schemeClr val="tx1"/>
                </a:solidFill>
                <a:latin typeface="Arial" charset="0"/>
              </a:defRPr>
            </a:lvl5pPr>
            <a:lvl6pPr marL="2514600" indent="-228600" algn="ctr" eaLnBrk="0" fontAlgn="base" hangingPunct="0">
              <a:spcBef>
                <a:spcPct val="0"/>
              </a:spcBef>
              <a:spcAft>
                <a:spcPct val="0"/>
              </a:spcAft>
              <a:defRPr sz="1600" b="1" i="1">
                <a:solidFill>
                  <a:schemeClr val="tx1"/>
                </a:solidFill>
                <a:latin typeface="Arial" charset="0"/>
              </a:defRPr>
            </a:lvl6pPr>
            <a:lvl7pPr marL="2971800" indent="-228600" algn="ctr" eaLnBrk="0" fontAlgn="base" hangingPunct="0">
              <a:spcBef>
                <a:spcPct val="0"/>
              </a:spcBef>
              <a:spcAft>
                <a:spcPct val="0"/>
              </a:spcAft>
              <a:defRPr sz="1600" b="1" i="1">
                <a:solidFill>
                  <a:schemeClr val="tx1"/>
                </a:solidFill>
                <a:latin typeface="Arial" charset="0"/>
              </a:defRPr>
            </a:lvl7pPr>
            <a:lvl8pPr marL="3429000" indent="-228600" algn="ctr" eaLnBrk="0" fontAlgn="base" hangingPunct="0">
              <a:spcBef>
                <a:spcPct val="0"/>
              </a:spcBef>
              <a:spcAft>
                <a:spcPct val="0"/>
              </a:spcAft>
              <a:defRPr sz="1600" b="1" i="1">
                <a:solidFill>
                  <a:schemeClr val="tx1"/>
                </a:solidFill>
                <a:latin typeface="Arial" charset="0"/>
              </a:defRPr>
            </a:lvl8pPr>
            <a:lvl9pPr marL="3886200" indent="-228600" algn="ctr" eaLnBrk="0" fontAlgn="base" hangingPunct="0">
              <a:spcBef>
                <a:spcPct val="0"/>
              </a:spcBef>
              <a:spcAft>
                <a:spcPct val="0"/>
              </a:spcAft>
              <a:defRPr sz="1600" b="1" i="1">
                <a:solidFill>
                  <a:schemeClr val="tx1"/>
                </a:solidFill>
                <a:latin typeface="Arial" charset="0"/>
              </a:defRPr>
            </a:lvl9pPr>
          </a:lstStyle>
          <a:p>
            <a:pPr algn="l" eaLnBrk="1" hangingPunct="1"/>
            <a:r>
              <a:rPr lang="en-US" sz="2000" i="0">
                <a:solidFill>
                  <a:srgbClr val="000066"/>
                </a:solidFill>
                <a:latin typeface="Comic Sans MS" pitchFamily="66" charset="0"/>
              </a:rPr>
              <a:t>Precise but not accurate</a:t>
            </a:r>
          </a:p>
        </p:txBody>
      </p:sp>
      <p:sp>
        <p:nvSpPr>
          <p:cNvPr id="243730" name="Text Box 18"/>
          <p:cNvSpPr txBox="1">
            <a:spLocks noChangeArrowheads="1"/>
          </p:cNvSpPr>
          <p:nvPr/>
        </p:nvSpPr>
        <p:spPr bwMode="auto">
          <a:xfrm>
            <a:off x="6781800" y="3657600"/>
            <a:ext cx="16922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i="1">
                <a:solidFill>
                  <a:schemeClr val="tx1"/>
                </a:solidFill>
                <a:latin typeface="Arial" charset="0"/>
              </a:defRPr>
            </a:lvl1pPr>
            <a:lvl2pPr marL="742950" indent="-285750">
              <a:defRPr sz="1600" b="1" i="1">
                <a:solidFill>
                  <a:schemeClr val="tx1"/>
                </a:solidFill>
                <a:latin typeface="Arial" charset="0"/>
              </a:defRPr>
            </a:lvl2pPr>
            <a:lvl3pPr marL="1143000" indent="-228600">
              <a:defRPr sz="1600" b="1" i="1">
                <a:solidFill>
                  <a:schemeClr val="tx1"/>
                </a:solidFill>
                <a:latin typeface="Arial" charset="0"/>
              </a:defRPr>
            </a:lvl3pPr>
            <a:lvl4pPr marL="1600200" indent="-228600">
              <a:defRPr sz="1600" b="1" i="1">
                <a:solidFill>
                  <a:schemeClr val="tx1"/>
                </a:solidFill>
                <a:latin typeface="Arial" charset="0"/>
              </a:defRPr>
            </a:lvl4pPr>
            <a:lvl5pPr marL="2057400" indent="-228600">
              <a:defRPr sz="1600" b="1" i="1">
                <a:solidFill>
                  <a:schemeClr val="tx1"/>
                </a:solidFill>
                <a:latin typeface="Arial" charset="0"/>
              </a:defRPr>
            </a:lvl5pPr>
            <a:lvl6pPr marL="2514600" indent="-228600" algn="ctr" eaLnBrk="0" fontAlgn="base" hangingPunct="0">
              <a:spcBef>
                <a:spcPct val="0"/>
              </a:spcBef>
              <a:spcAft>
                <a:spcPct val="0"/>
              </a:spcAft>
              <a:defRPr sz="1600" b="1" i="1">
                <a:solidFill>
                  <a:schemeClr val="tx1"/>
                </a:solidFill>
                <a:latin typeface="Arial" charset="0"/>
              </a:defRPr>
            </a:lvl6pPr>
            <a:lvl7pPr marL="2971800" indent="-228600" algn="ctr" eaLnBrk="0" fontAlgn="base" hangingPunct="0">
              <a:spcBef>
                <a:spcPct val="0"/>
              </a:spcBef>
              <a:spcAft>
                <a:spcPct val="0"/>
              </a:spcAft>
              <a:defRPr sz="1600" b="1" i="1">
                <a:solidFill>
                  <a:schemeClr val="tx1"/>
                </a:solidFill>
                <a:latin typeface="Arial" charset="0"/>
              </a:defRPr>
            </a:lvl7pPr>
            <a:lvl8pPr marL="3429000" indent="-228600" algn="ctr" eaLnBrk="0" fontAlgn="base" hangingPunct="0">
              <a:spcBef>
                <a:spcPct val="0"/>
              </a:spcBef>
              <a:spcAft>
                <a:spcPct val="0"/>
              </a:spcAft>
              <a:defRPr sz="1600" b="1" i="1">
                <a:solidFill>
                  <a:schemeClr val="tx1"/>
                </a:solidFill>
                <a:latin typeface="Arial" charset="0"/>
              </a:defRPr>
            </a:lvl8pPr>
            <a:lvl9pPr marL="3886200" indent="-228600" algn="ctr" eaLnBrk="0" fontAlgn="base" hangingPunct="0">
              <a:spcBef>
                <a:spcPct val="0"/>
              </a:spcBef>
              <a:spcAft>
                <a:spcPct val="0"/>
              </a:spcAft>
              <a:defRPr sz="1600" b="1" i="1">
                <a:solidFill>
                  <a:schemeClr val="tx1"/>
                </a:solidFill>
                <a:latin typeface="Arial" charset="0"/>
              </a:defRPr>
            </a:lvl9pPr>
          </a:lstStyle>
          <a:p>
            <a:pPr algn="l" eaLnBrk="1" hangingPunct="1"/>
            <a:r>
              <a:rPr lang="en-US" sz="2000" i="0">
                <a:solidFill>
                  <a:srgbClr val="000066"/>
                </a:solidFill>
                <a:latin typeface="Comic Sans MS" pitchFamily="66" charset="0"/>
              </a:rPr>
              <a:t>Neither accurate nor precise</a:t>
            </a:r>
          </a:p>
        </p:txBody>
      </p:sp>
      <p:sp>
        <p:nvSpPr>
          <p:cNvPr id="243733" name="Text Box 21"/>
          <p:cNvSpPr txBox="1">
            <a:spLocks noChangeArrowheads="1"/>
          </p:cNvSpPr>
          <p:nvPr/>
        </p:nvSpPr>
        <p:spPr bwMode="auto">
          <a:xfrm>
            <a:off x="228600" y="3657600"/>
            <a:ext cx="1997075" cy="1187450"/>
          </a:xfrm>
          <a:prstGeom prst="rect">
            <a:avLst/>
          </a:prstGeom>
          <a:noFill/>
          <a:ln w="9525">
            <a:noFill/>
            <a:miter lim="800000"/>
            <a:headEnd/>
            <a:tailEnd/>
          </a:ln>
          <a:effectLst/>
        </p:spPr>
        <p:txBody>
          <a:bodyPr>
            <a:spAutoFit/>
          </a:bodyPr>
          <a:lstStyle/>
          <a:p>
            <a:pPr algn="l" eaLnBrk="1" hangingPunct="1">
              <a:defRPr/>
            </a:pPr>
            <a:r>
              <a:rPr lang="en-US" sz="2400" i="0">
                <a:solidFill>
                  <a:schemeClr val="bg1"/>
                </a:solidFill>
                <a:effectLst>
                  <a:outerShdw blurRad="38100" dist="38100" dir="2700000" algn="tl">
                    <a:srgbClr val="000000"/>
                  </a:outerShdw>
                </a:effectLst>
                <a:latin typeface="Comic Sans MS" pitchFamily="66" charset="0"/>
              </a:rPr>
              <a:t>How do they compare?</a:t>
            </a:r>
          </a:p>
        </p:txBody>
      </p:sp>
      <p:sp>
        <p:nvSpPr>
          <p:cNvPr id="243734" name="Text Box 22"/>
          <p:cNvSpPr txBox="1">
            <a:spLocks noChangeArrowheads="1"/>
          </p:cNvSpPr>
          <p:nvPr/>
        </p:nvSpPr>
        <p:spPr bwMode="auto">
          <a:xfrm>
            <a:off x="1219200" y="5257800"/>
            <a:ext cx="6626225" cy="519113"/>
          </a:xfrm>
          <a:prstGeom prst="rect">
            <a:avLst/>
          </a:prstGeom>
          <a:noFill/>
          <a:ln w="9525">
            <a:noFill/>
            <a:miter lim="800000"/>
            <a:headEnd/>
            <a:tailEnd/>
          </a:ln>
          <a:effectLst/>
        </p:spPr>
        <p:txBody>
          <a:bodyPr wrap="none">
            <a:spAutoFit/>
          </a:bodyPr>
          <a:lstStyle/>
          <a:p>
            <a:pPr algn="l" eaLnBrk="1" hangingPunct="1">
              <a:defRPr/>
            </a:pPr>
            <a:r>
              <a:rPr lang="en-US" sz="2800" b="0" i="0">
                <a:solidFill>
                  <a:srgbClr val="FFFF00"/>
                </a:solidFill>
                <a:effectLst>
                  <a:outerShdw blurRad="38100" dist="38100" dir="2700000" algn="tl">
                    <a:srgbClr val="000000"/>
                  </a:outerShdw>
                </a:effectLst>
                <a:latin typeface="Comic Sans MS" pitchFamily="66" charset="0"/>
              </a:rPr>
              <a:t>Can you define accuracy and precision?</a:t>
            </a:r>
          </a:p>
        </p:txBody>
      </p:sp>
    </p:spTree>
    <p:extLst>
      <p:ext uri="{BB962C8B-B14F-4D97-AF65-F5344CB8AC3E}">
        <p14:creationId xmlns:p14="http://schemas.microsoft.com/office/powerpoint/2010/main" val="33226909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43719"/>
                                        </p:tgtEl>
                                        <p:attrNameLst>
                                          <p:attrName>style.visibility</p:attrName>
                                        </p:attrNameLst>
                                      </p:cBhvr>
                                      <p:to>
                                        <p:strVal val="visible"/>
                                      </p:to>
                                    </p:set>
                                    <p:anim calcmode="lin" valueType="num">
                                      <p:cBhvr additive="base">
                                        <p:cTn id="7" dur="500" fill="hold"/>
                                        <p:tgtEl>
                                          <p:spTgt spid="243719"/>
                                        </p:tgtEl>
                                        <p:attrNameLst>
                                          <p:attrName>ppt_x</p:attrName>
                                        </p:attrNameLst>
                                      </p:cBhvr>
                                      <p:tavLst>
                                        <p:tav tm="0">
                                          <p:val>
                                            <p:strVal val="0-#ppt_w/2"/>
                                          </p:val>
                                        </p:tav>
                                        <p:tav tm="100000">
                                          <p:val>
                                            <p:strVal val="#ppt_x"/>
                                          </p:val>
                                        </p:tav>
                                      </p:tavLst>
                                    </p:anim>
                                    <p:anim calcmode="lin" valueType="num">
                                      <p:cBhvr additive="base">
                                        <p:cTn id="8" dur="500" fill="hold"/>
                                        <p:tgtEl>
                                          <p:spTgt spid="243719"/>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par>
                          <p:cTn id="9" fill="hold" nodeType="afterGroup">
                            <p:stCondLst>
                              <p:cond delay="500"/>
                            </p:stCondLst>
                            <p:childTnLst>
                              <p:par>
                                <p:cTn id="10" presetID="2" presetClass="entr" presetSubtype="9" fill="hold" grpId="0" nodeType="afterEffect">
                                  <p:stCondLst>
                                    <p:cond delay="500"/>
                                  </p:stCondLst>
                                  <p:childTnLst>
                                    <p:set>
                                      <p:cBhvr>
                                        <p:cTn id="11" dur="1" fill="hold">
                                          <p:stCondLst>
                                            <p:cond delay="0"/>
                                          </p:stCondLst>
                                        </p:cTn>
                                        <p:tgtEl>
                                          <p:spTgt spid="243718"/>
                                        </p:tgtEl>
                                        <p:attrNameLst>
                                          <p:attrName>style.visibility</p:attrName>
                                        </p:attrNameLst>
                                      </p:cBhvr>
                                      <p:to>
                                        <p:strVal val="visible"/>
                                      </p:to>
                                    </p:set>
                                    <p:anim calcmode="lin" valueType="num">
                                      <p:cBhvr additive="base">
                                        <p:cTn id="12" dur="500" fill="hold"/>
                                        <p:tgtEl>
                                          <p:spTgt spid="243718"/>
                                        </p:tgtEl>
                                        <p:attrNameLst>
                                          <p:attrName>ppt_x</p:attrName>
                                        </p:attrNameLst>
                                      </p:cBhvr>
                                      <p:tavLst>
                                        <p:tav tm="0">
                                          <p:val>
                                            <p:strVal val="0-#ppt_w/2"/>
                                          </p:val>
                                        </p:tav>
                                        <p:tav tm="100000">
                                          <p:val>
                                            <p:strVal val="#ppt_x"/>
                                          </p:val>
                                        </p:tav>
                                      </p:tavLst>
                                    </p:anim>
                                    <p:anim calcmode="lin" valueType="num">
                                      <p:cBhvr additive="base">
                                        <p:cTn id="13" dur="500" fill="hold"/>
                                        <p:tgtEl>
                                          <p:spTgt spid="24371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par>
                          <p:cTn id="14" fill="hold" nodeType="afterGroup">
                            <p:stCondLst>
                              <p:cond delay="1500"/>
                            </p:stCondLst>
                            <p:childTnLst>
                              <p:par>
                                <p:cTn id="15" presetID="2" presetClass="entr" presetSubtype="9" fill="hold" grpId="0" nodeType="afterEffect">
                                  <p:stCondLst>
                                    <p:cond delay="500"/>
                                  </p:stCondLst>
                                  <p:childTnLst>
                                    <p:set>
                                      <p:cBhvr>
                                        <p:cTn id="16" dur="1" fill="hold">
                                          <p:stCondLst>
                                            <p:cond delay="0"/>
                                          </p:stCondLst>
                                        </p:cTn>
                                        <p:tgtEl>
                                          <p:spTgt spid="243717"/>
                                        </p:tgtEl>
                                        <p:attrNameLst>
                                          <p:attrName>style.visibility</p:attrName>
                                        </p:attrNameLst>
                                      </p:cBhvr>
                                      <p:to>
                                        <p:strVal val="visible"/>
                                      </p:to>
                                    </p:set>
                                    <p:anim calcmode="lin" valueType="num">
                                      <p:cBhvr additive="base">
                                        <p:cTn id="17" dur="500" fill="hold"/>
                                        <p:tgtEl>
                                          <p:spTgt spid="243717"/>
                                        </p:tgtEl>
                                        <p:attrNameLst>
                                          <p:attrName>ppt_x</p:attrName>
                                        </p:attrNameLst>
                                      </p:cBhvr>
                                      <p:tavLst>
                                        <p:tav tm="0">
                                          <p:val>
                                            <p:strVal val="0-#ppt_w/2"/>
                                          </p:val>
                                        </p:tav>
                                        <p:tav tm="100000">
                                          <p:val>
                                            <p:strVal val="#ppt_x"/>
                                          </p:val>
                                        </p:tav>
                                      </p:tavLst>
                                    </p:anim>
                                    <p:anim calcmode="lin" valueType="num">
                                      <p:cBhvr additive="base">
                                        <p:cTn id="18" dur="500" fill="hold"/>
                                        <p:tgtEl>
                                          <p:spTgt spid="243717"/>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par>
                          <p:cTn id="19" fill="hold" nodeType="afterGroup">
                            <p:stCondLst>
                              <p:cond delay="2500"/>
                            </p:stCondLst>
                            <p:childTnLst>
                              <p:par>
                                <p:cTn id="20" presetID="2" presetClass="entr" presetSubtype="9" fill="hold" grpId="0" nodeType="afterEffect">
                                  <p:stCondLst>
                                    <p:cond delay="1000"/>
                                  </p:stCondLst>
                                  <p:childTnLst>
                                    <p:set>
                                      <p:cBhvr>
                                        <p:cTn id="21" dur="1" fill="hold">
                                          <p:stCondLst>
                                            <p:cond delay="0"/>
                                          </p:stCondLst>
                                        </p:cTn>
                                        <p:tgtEl>
                                          <p:spTgt spid="243721"/>
                                        </p:tgtEl>
                                        <p:attrNameLst>
                                          <p:attrName>style.visibility</p:attrName>
                                        </p:attrNameLst>
                                      </p:cBhvr>
                                      <p:to>
                                        <p:strVal val="visible"/>
                                      </p:to>
                                    </p:set>
                                    <p:anim calcmode="lin" valueType="num">
                                      <p:cBhvr additive="base">
                                        <p:cTn id="22" dur="500" fill="hold"/>
                                        <p:tgtEl>
                                          <p:spTgt spid="243721"/>
                                        </p:tgtEl>
                                        <p:attrNameLst>
                                          <p:attrName>ppt_x</p:attrName>
                                        </p:attrNameLst>
                                      </p:cBhvr>
                                      <p:tavLst>
                                        <p:tav tm="0">
                                          <p:val>
                                            <p:strVal val="0-#ppt_w/2"/>
                                          </p:val>
                                        </p:tav>
                                        <p:tav tm="100000">
                                          <p:val>
                                            <p:strVal val="#ppt_x"/>
                                          </p:val>
                                        </p:tav>
                                      </p:tavLst>
                                    </p:anim>
                                    <p:anim calcmode="lin" valueType="num">
                                      <p:cBhvr additive="base">
                                        <p:cTn id="23" dur="500" fill="hold"/>
                                        <p:tgtEl>
                                          <p:spTgt spid="243721"/>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2" name="whoosh.wav"/>
                                        </p:tgtEl>
                                      </p:cMediaNode>
                                    </p:audio>
                                  </p:subTnLst>
                                </p:cTn>
                              </p:par>
                            </p:childTnLst>
                          </p:cTn>
                        </p:par>
                        <p:par>
                          <p:cTn id="24" fill="hold" nodeType="afterGroup">
                            <p:stCondLst>
                              <p:cond delay="4000"/>
                            </p:stCondLst>
                            <p:childTnLst>
                              <p:par>
                                <p:cTn id="25" presetID="2" presetClass="entr" presetSubtype="9" fill="hold" grpId="0" nodeType="afterEffect">
                                  <p:stCondLst>
                                    <p:cond delay="500"/>
                                  </p:stCondLst>
                                  <p:childTnLst>
                                    <p:set>
                                      <p:cBhvr>
                                        <p:cTn id="26" dur="1" fill="hold">
                                          <p:stCondLst>
                                            <p:cond delay="0"/>
                                          </p:stCondLst>
                                        </p:cTn>
                                        <p:tgtEl>
                                          <p:spTgt spid="243722"/>
                                        </p:tgtEl>
                                        <p:attrNameLst>
                                          <p:attrName>style.visibility</p:attrName>
                                        </p:attrNameLst>
                                      </p:cBhvr>
                                      <p:to>
                                        <p:strVal val="visible"/>
                                      </p:to>
                                    </p:set>
                                    <p:anim calcmode="lin" valueType="num">
                                      <p:cBhvr additive="base">
                                        <p:cTn id="27" dur="500" fill="hold"/>
                                        <p:tgtEl>
                                          <p:spTgt spid="243722"/>
                                        </p:tgtEl>
                                        <p:attrNameLst>
                                          <p:attrName>ppt_x</p:attrName>
                                        </p:attrNameLst>
                                      </p:cBhvr>
                                      <p:tavLst>
                                        <p:tav tm="0">
                                          <p:val>
                                            <p:strVal val="0-#ppt_w/2"/>
                                          </p:val>
                                        </p:tav>
                                        <p:tav tm="100000">
                                          <p:val>
                                            <p:strVal val="#ppt_x"/>
                                          </p:val>
                                        </p:tav>
                                      </p:tavLst>
                                    </p:anim>
                                    <p:anim calcmode="lin" valueType="num">
                                      <p:cBhvr additive="base">
                                        <p:cTn id="28" dur="500" fill="hold"/>
                                        <p:tgtEl>
                                          <p:spTgt spid="24372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par>
                          <p:cTn id="29" fill="hold" nodeType="afterGroup">
                            <p:stCondLst>
                              <p:cond delay="5000"/>
                            </p:stCondLst>
                            <p:childTnLst>
                              <p:par>
                                <p:cTn id="30" presetID="2" presetClass="entr" presetSubtype="9" fill="hold" grpId="0" nodeType="afterEffect">
                                  <p:stCondLst>
                                    <p:cond delay="500"/>
                                  </p:stCondLst>
                                  <p:childTnLst>
                                    <p:set>
                                      <p:cBhvr>
                                        <p:cTn id="31" dur="1" fill="hold">
                                          <p:stCondLst>
                                            <p:cond delay="0"/>
                                          </p:stCondLst>
                                        </p:cTn>
                                        <p:tgtEl>
                                          <p:spTgt spid="243720"/>
                                        </p:tgtEl>
                                        <p:attrNameLst>
                                          <p:attrName>style.visibility</p:attrName>
                                        </p:attrNameLst>
                                      </p:cBhvr>
                                      <p:to>
                                        <p:strVal val="visible"/>
                                      </p:to>
                                    </p:set>
                                    <p:anim calcmode="lin" valueType="num">
                                      <p:cBhvr additive="base">
                                        <p:cTn id="32" dur="500" fill="hold"/>
                                        <p:tgtEl>
                                          <p:spTgt spid="243720"/>
                                        </p:tgtEl>
                                        <p:attrNameLst>
                                          <p:attrName>ppt_x</p:attrName>
                                        </p:attrNameLst>
                                      </p:cBhvr>
                                      <p:tavLst>
                                        <p:tav tm="0">
                                          <p:val>
                                            <p:strVal val="0-#ppt_w/2"/>
                                          </p:val>
                                        </p:tav>
                                        <p:tav tm="100000">
                                          <p:val>
                                            <p:strVal val="#ppt_x"/>
                                          </p:val>
                                        </p:tav>
                                      </p:tavLst>
                                    </p:anim>
                                    <p:anim calcmode="lin" valueType="num">
                                      <p:cBhvr additive="base">
                                        <p:cTn id="33" dur="500" fill="hold"/>
                                        <p:tgtEl>
                                          <p:spTgt spid="24372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whoosh.wav"/>
                                        </p:tgtEl>
                                      </p:cMediaNode>
                                    </p:audio>
                                  </p:subTnLst>
                                </p:cTn>
                              </p:par>
                            </p:childTnLst>
                          </p:cTn>
                        </p:par>
                        <p:par>
                          <p:cTn id="34" fill="hold" nodeType="afterGroup">
                            <p:stCondLst>
                              <p:cond delay="6000"/>
                            </p:stCondLst>
                            <p:childTnLst>
                              <p:par>
                                <p:cTn id="35" presetID="2" presetClass="entr" presetSubtype="9" fill="hold" grpId="0" nodeType="afterEffect">
                                  <p:stCondLst>
                                    <p:cond delay="1000"/>
                                  </p:stCondLst>
                                  <p:childTnLst>
                                    <p:set>
                                      <p:cBhvr>
                                        <p:cTn id="36" dur="1" fill="hold">
                                          <p:stCondLst>
                                            <p:cond delay="0"/>
                                          </p:stCondLst>
                                        </p:cTn>
                                        <p:tgtEl>
                                          <p:spTgt spid="243723"/>
                                        </p:tgtEl>
                                        <p:attrNameLst>
                                          <p:attrName>style.visibility</p:attrName>
                                        </p:attrNameLst>
                                      </p:cBhvr>
                                      <p:to>
                                        <p:strVal val="visible"/>
                                      </p:to>
                                    </p:set>
                                    <p:anim calcmode="lin" valueType="num">
                                      <p:cBhvr additive="base">
                                        <p:cTn id="37" dur="500" fill="hold"/>
                                        <p:tgtEl>
                                          <p:spTgt spid="243723"/>
                                        </p:tgtEl>
                                        <p:attrNameLst>
                                          <p:attrName>ppt_x</p:attrName>
                                        </p:attrNameLst>
                                      </p:cBhvr>
                                      <p:tavLst>
                                        <p:tav tm="0">
                                          <p:val>
                                            <p:strVal val="0-#ppt_w/2"/>
                                          </p:val>
                                        </p:tav>
                                        <p:tav tm="100000">
                                          <p:val>
                                            <p:strVal val="#ppt_x"/>
                                          </p:val>
                                        </p:tav>
                                      </p:tavLst>
                                    </p:anim>
                                    <p:anim calcmode="lin" valueType="num">
                                      <p:cBhvr additive="base">
                                        <p:cTn id="38" dur="500" fill="hold"/>
                                        <p:tgtEl>
                                          <p:spTgt spid="243723"/>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par>
                          <p:cTn id="39" fill="hold" nodeType="afterGroup">
                            <p:stCondLst>
                              <p:cond delay="7500"/>
                            </p:stCondLst>
                            <p:childTnLst>
                              <p:par>
                                <p:cTn id="40" presetID="2" presetClass="entr" presetSubtype="9" fill="hold" grpId="0" nodeType="afterEffect">
                                  <p:stCondLst>
                                    <p:cond delay="500"/>
                                  </p:stCondLst>
                                  <p:childTnLst>
                                    <p:set>
                                      <p:cBhvr>
                                        <p:cTn id="41" dur="1" fill="hold">
                                          <p:stCondLst>
                                            <p:cond delay="0"/>
                                          </p:stCondLst>
                                        </p:cTn>
                                        <p:tgtEl>
                                          <p:spTgt spid="243725"/>
                                        </p:tgtEl>
                                        <p:attrNameLst>
                                          <p:attrName>style.visibility</p:attrName>
                                        </p:attrNameLst>
                                      </p:cBhvr>
                                      <p:to>
                                        <p:strVal val="visible"/>
                                      </p:to>
                                    </p:set>
                                    <p:anim calcmode="lin" valueType="num">
                                      <p:cBhvr additive="base">
                                        <p:cTn id="42" dur="500" fill="hold"/>
                                        <p:tgtEl>
                                          <p:spTgt spid="243725"/>
                                        </p:tgtEl>
                                        <p:attrNameLst>
                                          <p:attrName>ppt_x</p:attrName>
                                        </p:attrNameLst>
                                      </p:cBhvr>
                                      <p:tavLst>
                                        <p:tav tm="0">
                                          <p:val>
                                            <p:strVal val="0-#ppt_w/2"/>
                                          </p:val>
                                        </p:tav>
                                        <p:tav tm="100000">
                                          <p:val>
                                            <p:strVal val="#ppt_x"/>
                                          </p:val>
                                        </p:tav>
                                      </p:tavLst>
                                    </p:anim>
                                    <p:anim calcmode="lin" valueType="num">
                                      <p:cBhvr additive="base">
                                        <p:cTn id="43" dur="500" fill="hold"/>
                                        <p:tgtEl>
                                          <p:spTgt spid="243725"/>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whoosh.wav"/>
                                        </p:tgtEl>
                                      </p:cMediaNode>
                                    </p:audio>
                                  </p:subTnLst>
                                </p:cTn>
                              </p:par>
                            </p:childTnLst>
                          </p:cTn>
                        </p:par>
                        <p:par>
                          <p:cTn id="44" fill="hold" nodeType="afterGroup">
                            <p:stCondLst>
                              <p:cond delay="8500"/>
                            </p:stCondLst>
                            <p:childTnLst>
                              <p:par>
                                <p:cTn id="45" presetID="2" presetClass="entr" presetSubtype="9" fill="hold" grpId="0" nodeType="afterEffect">
                                  <p:stCondLst>
                                    <p:cond delay="500"/>
                                  </p:stCondLst>
                                  <p:childTnLst>
                                    <p:set>
                                      <p:cBhvr>
                                        <p:cTn id="46" dur="1" fill="hold">
                                          <p:stCondLst>
                                            <p:cond delay="0"/>
                                          </p:stCondLst>
                                        </p:cTn>
                                        <p:tgtEl>
                                          <p:spTgt spid="243724"/>
                                        </p:tgtEl>
                                        <p:attrNameLst>
                                          <p:attrName>style.visibility</p:attrName>
                                        </p:attrNameLst>
                                      </p:cBhvr>
                                      <p:to>
                                        <p:strVal val="visible"/>
                                      </p:to>
                                    </p:set>
                                    <p:anim calcmode="lin" valueType="num">
                                      <p:cBhvr additive="base">
                                        <p:cTn id="47" dur="500" fill="hold"/>
                                        <p:tgtEl>
                                          <p:spTgt spid="243724"/>
                                        </p:tgtEl>
                                        <p:attrNameLst>
                                          <p:attrName>ppt_x</p:attrName>
                                        </p:attrNameLst>
                                      </p:cBhvr>
                                      <p:tavLst>
                                        <p:tav tm="0">
                                          <p:val>
                                            <p:strVal val="0-#ppt_w/2"/>
                                          </p:val>
                                        </p:tav>
                                        <p:tav tm="100000">
                                          <p:val>
                                            <p:strVal val="#ppt_x"/>
                                          </p:val>
                                        </p:tav>
                                      </p:tavLst>
                                    </p:anim>
                                    <p:anim calcmode="lin" valueType="num">
                                      <p:cBhvr additive="base">
                                        <p:cTn id="48" dur="500" fill="hold"/>
                                        <p:tgtEl>
                                          <p:spTgt spid="24372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2" name="whoosh.wav"/>
                                        </p:tgtEl>
                                      </p:cMediaNode>
                                    </p:audio>
                                  </p:subTnLst>
                                </p:cTn>
                              </p:par>
                            </p:childTnLst>
                          </p:cTn>
                        </p:par>
                        <p:par>
                          <p:cTn id="49" fill="hold" nodeType="afterGroup">
                            <p:stCondLst>
                              <p:cond delay="9500"/>
                            </p:stCondLst>
                            <p:childTnLst>
                              <p:par>
                                <p:cTn id="50" presetID="9" presetClass="entr" presetSubtype="0" fill="hold" grpId="0" nodeType="afterEffect">
                                  <p:stCondLst>
                                    <p:cond delay="0"/>
                                  </p:stCondLst>
                                  <p:childTnLst>
                                    <p:set>
                                      <p:cBhvr>
                                        <p:cTn id="51" dur="1" fill="hold">
                                          <p:stCondLst>
                                            <p:cond delay="0"/>
                                          </p:stCondLst>
                                        </p:cTn>
                                        <p:tgtEl>
                                          <p:spTgt spid="243733"/>
                                        </p:tgtEl>
                                        <p:attrNameLst>
                                          <p:attrName>style.visibility</p:attrName>
                                        </p:attrNameLst>
                                      </p:cBhvr>
                                      <p:to>
                                        <p:strVal val="visible"/>
                                      </p:to>
                                    </p:set>
                                    <p:animEffect transition="in" filter="dissolve">
                                      <p:cBhvr>
                                        <p:cTn id="52" dur="500"/>
                                        <p:tgtEl>
                                          <p:spTgt spid="24373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2" presetClass="entr" presetSubtype="0" fill="hold" grpId="0" nodeType="clickEffect">
                                  <p:stCondLst>
                                    <p:cond delay="0"/>
                                  </p:stCondLst>
                                  <p:childTnLst>
                                    <p:set>
                                      <p:cBhvr>
                                        <p:cTn id="56" dur="1" fill="hold">
                                          <p:stCondLst>
                                            <p:cond delay="0"/>
                                          </p:stCondLst>
                                        </p:cTn>
                                        <p:tgtEl>
                                          <p:spTgt spid="243728"/>
                                        </p:tgtEl>
                                        <p:attrNameLst>
                                          <p:attrName>style.visibility</p:attrName>
                                        </p:attrNameLst>
                                      </p:cBhvr>
                                      <p:to>
                                        <p:strVal val="visible"/>
                                      </p:to>
                                    </p:set>
                                    <p:animScale>
                                      <p:cBhvr>
                                        <p:cTn id="57" dur="1000" decel="50000" fill="hold">
                                          <p:stCondLst>
                                            <p:cond delay="0"/>
                                          </p:stCondLst>
                                        </p:cTn>
                                        <p:tgtEl>
                                          <p:spTgt spid="2437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8" dur="1000" decel="50000" fill="hold">
                                          <p:stCondLst>
                                            <p:cond delay="0"/>
                                          </p:stCondLst>
                                        </p:cTn>
                                        <p:tgtEl>
                                          <p:spTgt spid="243728"/>
                                        </p:tgtEl>
                                        <p:attrNameLst>
                                          <p:attrName>ppt_x</p:attrName>
                                          <p:attrName>ppt_y</p:attrName>
                                        </p:attrNameLst>
                                      </p:cBhvr>
                                    </p:animMotion>
                                    <p:animEffect transition="in" filter="fade">
                                      <p:cBhvr>
                                        <p:cTn id="59" dur="1000"/>
                                        <p:tgtEl>
                                          <p:spTgt spid="243728"/>
                                        </p:tgtEl>
                                      </p:cBhvr>
                                    </p:animEffect>
                                  </p:childTnLst>
                                </p:cTn>
                              </p:par>
                            </p:childTnLst>
                          </p:cTn>
                        </p:par>
                        <p:par>
                          <p:cTn id="60" fill="hold" nodeType="afterGroup">
                            <p:stCondLst>
                              <p:cond delay="1000"/>
                            </p:stCondLst>
                            <p:childTnLst>
                              <p:par>
                                <p:cTn id="61" presetID="52" presetClass="entr" presetSubtype="0" fill="hold" grpId="0" nodeType="afterEffect">
                                  <p:stCondLst>
                                    <p:cond delay="0"/>
                                  </p:stCondLst>
                                  <p:childTnLst>
                                    <p:set>
                                      <p:cBhvr>
                                        <p:cTn id="62" dur="1" fill="hold">
                                          <p:stCondLst>
                                            <p:cond delay="0"/>
                                          </p:stCondLst>
                                        </p:cTn>
                                        <p:tgtEl>
                                          <p:spTgt spid="243729"/>
                                        </p:tgtEl>
                                        <p:attrNameLst>
                                          <p:attrName>style.visibility</p:attrName>
                                        </p:attrNameLst>
                                      </p:cBhvr>
                                      <p:to>
                                        <p:strVal val="visible"/>
                                      </p:to>
                                    </p:set>
                                    <p:animScale>
                                      <p:cBhvr>
                                        <p:cTn id="63" dur="1000" decel="50000" fill="hold">
                                          <p:stCondLst>
                                            <p:cond delay="0"/>
                                          </p:stCondLst>
                                        </p:cTn>
                                        <p:tgtEl>
                                          <p:spTgt spid="24372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243729"/>
                                        </p:tgtEl>
                                        <p:attrNameLst>
                                          <p:attrName>ppt_x</p:attrName>
                                          <p:attrName>ppt_y</p:attrName>
                                        </p:attrNameLst>
                                      </p:cBhvr>
                                    </p:animMotion>
                                    <p:animEffect transition="in" filter="fade">
                                      <p:cBhvr>
                                        <p:cTn id="65" dur="1000"/>
                                        <p:tgtEl>
                                          <p:spTgt spid="243729"/>
                                        </p:tgtEl>
                                      </p:cBhvr>
                                    </p:animEffect>
                                  </p:childTnLst>
                                </p:cTn>
                              </p:par>
                            </p:childTnLst>
                          </p:cTn>
                        </p:par>
                        <p:par>
                          <p:cTn id="66" fill="hold" nodeType="afterGroup">
                            <p:stCondLst>
                              <p:cond delay="2000"/>
                            </p:stCondLst>
                            <p:childTnLst>
                              <p:par>
                                <p:cTn id="67" presetID="52" presetClass="entr" presetSubtype="0" fill="hold" grpId="0" nodeType="afterEffect">
                                  <p:stCondLst>
                                    <p:cond delay="0"/>
                                  </p:stCondLst>
                                  <p:childTnLst>
                                    <p:set>
                                      <p:cBhvr>
                                        <p:cTn id="68" dur="1" fill="hold">
                                          <p:stCondLst>
                                            <p:cond delay="0"/>
                                          </p:stCondLst>
                                        </p:cTn>
                                        <p:tgtEl>
                                          <p:spTgt spid="243730"/>
                                        </p:tgtEl>
                                        <p:attrNameLst>
                                          <p:attrName>style.visibility</p:attrName>
                                        </p:attrNameLst>
                                      </p:cBhvr>
                                      <p:to>
                                        <p:strVal val="visible"/>
                                      </p:to>
                                    </p:set>
                                    <p:animScale>
                                      <p:cBhvr>
                                        <p:cTn id="69" dur="1000" decel="50000" fill="hold">
                                          <p:stCondLst>
                                            <p:cond delay="0"/>
                                          </p:stCondLst>
                                        </p:cTn>
                                        <p:tgtEl>
                                          <p:spTgt spid="2437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0" dur="1000" decel="50000" fill="hold">
                                          <p:stCondLst>
                                            <p:cond delay="0"/>
                                          </p:stCondLst>
                                        </p:cTn>
                                        <p:tgtEl>
                                          <p:spTgt spid="243730"/>
                                        </p:tgtEl>
                                        <p:attrNameLst>
                                          <p:attrName>ppt_x</p:attrName>
                                          <p:attrName>ppt_y</p:attrName>
                                        </p:attrNameLst>
                                      </p:cBhvr>
                                    </p:animMotion>
                                    <p:animEffect transition="in" filter="fade">
                                      <p:cBhvr>
                                        <p:cTn id="71" dur="1000"/>
                                        <p:tgtEl>
                                          <p:spTgt spid="243730"/>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30" presetClass="entr" presetSubtype="0" fill="hold" grpId="0" nodeType="clickEffect">
                                  <p:stCondLst>
                                    <p:cond delay="0"/>
                                  </p:stCondLst>
                                  <p:childTnLst>
                                    <p:set>
                                      <p:cBhvr>
                                        <p:cTn id="75" dur="1" fill="hold">
                                          <p:stCondLst>
                                            <p:cond delay="0"/>
                                          </p:stCondLst>
                                        </p:cTn>
                                        <p:tgtEl>
                                          <p:spTgt spid="243734"/>
                                        </p:tgtEl>
                                        <p:attrNameLst>
                                          <p:attrName>style.visibility</p:attrName>
                                        </p:attrNameLst>
                                      </p:cBhvr>
                                      <p:to>
                                        <p:strVal val="visible"/>
                                      </p:to>
                                    </p:set>
                                    <p:animEffect transition="in" filter="fade">
                                      <p:cBhvr>
                                        <p:cTn id="76" dur="800" decel="100000"/>
                                        <p:tgtEl>
                                          <p:spTgt spid="243734"/>
                                        </p:tgtEl>
                                      </p:cBhvr>
                                    </p:animEffect>
                                    <p:anim calcmode="lin" valueType="num">
                                      <p:cBhvr>
                                        <p:cTn id="77" dur="800" decel="100000" fill="hold"/>
                                        <p:tgtEl>
                                          <p:spTgt spid="243734"/>
                                        </p:tgtEl>
                                        <p:attrNameLst>
                                          <p:attrName>style.rotation</p:attrName>
                                        </p:attrNameLst>
                                      </p:cBhvr>
                                      <p:tavLst>
                                        <p:tav tm="0">
                                          <p:val>
                                            <p:fltVal val="-90"/>
                                          </p:val>
                                        </p:tav>
                                        <p:tav tm="100000">
                                          <p:val>
                                            <p:fltVal val="0"/>
                                          </p:val>
                                        </p:tav>
                                      </p:tavLst>
                                    </p:anim>
                                    <p:anim calcmode="lin" valueType="num">
                                      <p:cBhvr>
                                        <p:cTn id="78" dur="800" decel="100000" fill="hold"/>
                                        <p:tgtEl>
                                          <p:spTgt spid="243734"/>
                                        </p:tgtEl>
                                        <p:attrNameLst>
                                          <p:attrName>ppt_x</p:attrName>
                                        </p:attrNameLst>
                                      </p:cBhvr>
                                      <p:tavLst>
                                        <p:tav tm="0">
                                          <p:val>
                                            <p:strVal val="#ppt_x+0.4"/>
                                          </p:val>
                                        </p:tav>
                                        <p:tav tm="100000">
                                          <p:val>
                                            <p:strVal val="#ppt_x-0.05"/>
                                          </p:val>
                                        </p:tav>
                                      </p:tavLst>
                                    </p:anim>
                                    <p:anim calcmode="lin" valueType="num">
                                      <p:cBhvr>
                                        <p:cTn id="79" dur="800" decel="100000" fill="hold"/>
                                        <p:tgtEl>
                                          <p:spTgt spid="243734"/>
                                        </p:tgtEl>
                                        <p:attrNameLst>
                                          <p:attrName>ppt_y</p:attrName>
                                        </p:attrNameLst>
                                      </p:cBhvr>
                                      <p:tavLst>
                                        <p:tav tm="0">
                                          <p:val>
                                            <p:strVal val="#ppt_y-0.4"/>
                                          </p:val>
                                        </p:tav>
                                        <p:tav tm="100000">
                                          <p:val>
                                            <p:strVal val="#ppt_y+0.1"/>
                                          </p:val>
                                        </p:tav>
                                      </p:tavLst>
                                    </p:anim>
                                    <p:anim calcmode="lin" valueType="num">
                                      <p:cBhvr>
                                        <p:cTn id="80" dur="200" accel="100000" fill="hold">
                                          <p:stCondLst>
                                            <p:cond delay="800"/>
                                          </p:stCondLst>
                                        </p:cTn>
                                        <p:tgtEl>
                                          <p:spTgt spid="243734"/>
                                        </p:tgtEl>
                                        <p:attrNameLst>
                                          <p:attrName>ppt_x</p:attrName>
                                        </p:attrNameLst>
                                      </p:cBhvr>
                                      <p:tavLst>
                                        <p:tav tm="0">
                                          <p:val>
                                            <p:strVal val="#ppt_x-0.05"/>
                                          </p:val>
                                        </p:tav>
                                        <p:tav tm="100000">
                                          <p:val>
                                            <p:strVal val="#ppt_x"/>
                                          </p:val>
                                        </p:tav>
                                      </p:tavLst>
                                    </p:anim>
                                    <p:anim calcmode="lin" valueType="num">
                                      <p:cBhvr>
                                        <p:cTn id="81" dur="200" accel="100000" fill="hold">
                                          <p:stCondLst>
                                            <p:cond delay="800"/>
                                          </p:stCondLst>
                                        </p:cTn>
                                        <p:tgtEl>
                                          <p:spTgt spid="243734"/>
                                        </p:tgtEl>
                                        <p:attrNameLst>
                                          <p:attrName>ppt_y</p:attrName>
                                        </p:attrNameLst>
                                      </p:cBhvr>
                                      <p:tavLst>
                                        <p:tav tm="0">
                                          <p:val>
                                            <p:strVal val="#ppt_y+0.1"/>
                                          </p:val>
                                        </p:tav>
                                        <p:tav tm="100000">
                                          <p:val>
                                            <p:strVal val="#ppt_y"/>
                                          </p:val>
                                        </p:tav>
                                      </p:tavLst>
                                    </p:anim>
                                  </p:childTnLst>
                                </p:cTn>
                              </p:par>
                              <p:par>
                                <p:cTn id="82" presetID="3" presetClass="entr" presetSubtype="10" fill="hold" grpId="1" nodeType="withEffect">
                                  <p:stCondLst>
                                    <p:cond delay="0"/>
                                  </p:stCondLst>
                                  <p:childTnLst>
                                    <p:set>
                                      <p:cBhvr>
                                        <p:cTn id="83" dur="1" fill="hold">
                                          <p:stCondLst>
                                            <p:cond delay="0"/>
                                          </p:stCondLst>
                                        </p:cTn>
                                        <p:tgtEl>
                                          <p:spTgt spid="243734"/>
                                        </p:tgtEl>
                                        <p:attrNameLst>
                                          <p:attrName>style.visibility</p:attrName>
                                        </p:attrNameLst>
                                      </p:cBhvr>
                                      <p:to>
                                        <p:strVal val="visible"/>
                                      </p:to>
                                    </p:set>
                                    <p:animEffect transition="in" filter="blinds(horizontal)">
                                      <p:cBhvr>
                                        <p:cTn id="84" dur="500"/>
                                        <p:tgtEl>
                                          <p:spTgt spid="2437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7" grpId="0" animBg="1"/>
      <p:bldP spid="243718" grpId="0" animBg="1"/>
      <p:bldP spid="243719" grpId="0" animBg="1"/>
      <p:bldP spid="243720" grpId="0" animBg="1"/>
      <p:bldP spid="243721" grpId="0" animBg="1"/>
      <p:bldP spid="243722" grpId="0" animBg="1"/>
      <p:bldP spid="243723" grpId="0" animBg="1"/>
      <p:bldP spid="243724" grpId="0" animBg="1"/>
      <p:bldP spid="243725" grpId="0" animBg="1"/>
      <p:bldP spid="243728" grpId="0"/>
      <p:bldP spid="243729" grpId="0"/>
      <p:bldP spid="243730" grpId="0"/>
      <p:bldP spid="243733" grpId="0"/>
      <p:bldP spid="243734" grpId="0"/>
      <p:bldP spid="243734"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ln w="38100">
            <a:solidFill>
              <a:schemeClr val="hlink"/>
            </a:solidFill>
          </a:ln>
        </p:spPr>
        <p:txBody>
          <a:bodyPr/>
          <a:lstStyle/>
          <a:p>
            <a:pPr>
              <a:defRPr/>
            </a:pPr>
            <a:r>
              <a:rPr lang="en-US" sz="3200" smtClean="0">
                <a:solidFill>
                  <a:srgbClr val="FF6600"/>
                </a:solidFill>
                <a:effectLst>
                  <a:outerShdw blurRad="38100" dist="38100" dir="2700000" algn="tl">
                    <a:srgbClr val="000000"/>
                  </a:outerShdw>
                </a:effectLst>
                <a:latin typeface="Comic Sans MS" pitchFamily="66" charset="0"/>
              </a:rPr>
              <a:t>Significant Figures</a:t>
            </a:r>
            <a:endParaRPr lang="en-US" smtClean="0">
              <a:solidFill>
                <a:srgbClr val="FF6600"/>
              </a:solidFill>
              <a:effectLst>
                <a:outerShdw blurRad="38100" dist="38100" dir="2700000" algn="tl">
                  <a:srgbClr val="000000"/>
                </a:outerShdw>
              </a:effectLst>
              <a:latin typeface="Comic Sans MS" pitchFamily="66" charset="0"/>
            </a:endParaRPr>
          </a:p>
        </p:txBody>
      </p:sp>
      <p:sp>
        <p:nvSpPr>
          <p:cNvPr id="158723" name="Rectangle 3"/>
          <p:cNvSpPr>
            <a:spLocks noGrp="1" noChangeArrowheads="1"/>
          </p:cNvSpPr>
          <p:nvPr>
            <p:ph idx="1"/>
          </p:nvPr>
        </p:nvSpPr>
        <p:spPr/>
        <p:txBody>
          <a:bodyPr>
            <a:normAutofit lnSpcReduction="10000"/>
          </a:bodyPr>
          <a:lstStyle/>
          <a:p>
            <a:pPr>
              <a:buClr>
                <a:srgbClr val="FF3399"/>
              </a:buClr>
              <a:buSzPct val="115000"/>
              <a:buFont typeface="Wingdings" pitchFamily="2" charset="2"/>
              <a:buChar char="n"/>
              <a:defRPr/>
            </a:pPr>
            <a:r>
              <a:rPr lang="en-US" sz="3200" smtClean="0">
                <a:solidFill>
                  <a:srgbClr val="F8F8F8"/>
                </a:solidFill>
                <a:effectLst>
                  <a:outerShdw blurRad="38100" dist="38100" dir="2700000" algn="tl">
                    <a:srgbClr val="000000"/>
                  </a:outerShdw>
                </a:effectLst>
              </a:rPr>
              <a:t>The numbers reported in a measurement are limited by the measuring tool</a:t>
            </a:r>
          </a:p>
          <a:p>
            <a:pPr>
              <a:buClr>
                <a:srgbClr val="FF3399"/>
              </a:buClr>
              <a:buSzPct val="115000"/>
              <a:buFont typeface="Wingdings" pitchFamily="2" charset="2"/>
              <a:buNone/>
              <a:defRPr/>
            </a:pPr>
            <a:endParaRPr lang="en-US" sz="3200" smtClean="0">
              <a:solidFill>
                <a:srgbClr val="F8F8F8"/>
              </a:solidFill>
              <a:effectLst>
                <a:outerShdw blurRad="38100" dist="38100" dir="2700000" algn="tl">
                  <a:srgbClr val="000000"/>
                </a:outerShdw>
              </a:effectLst>
            </a:endParaRPr>
          </a:p>
          <a:p>
            <a:pPr>
              <a:buClr>
                <a:srgbClr val="FF3399"/>
              </a:buClr>
              <a:buSzPct val="115000"/>
              <a:buFont typeface="Wingdings" pitchFamily="2" charset="2"/>
              <a:buChar char="n"/>
              <a:defRPr/>
            </a:pPr>
            <a:r>
              <a:rPr lang="en-US" sz="3200" smtClean="0">
                <a:solidFill>
                  <a:srgbClr val="F8F8F8"/>
                </a:solidFill>
                <a:effectLst>
                  <a:outerShdw blurRad="38100" dist="38100" dir="2700000" algn="tl">
                    <a:srgbClr val="000000"/>
                  </a:outerShdw>
                </a:effectLst>
              </a:rPr>
              <a:t>Significant figures in a measurement include the known digits plus one estimated digit</a:t>
            </a:r>
          </a:p>
        </p:txBody>
      </p:sp>
    </p:spTree>
    <p:extLst>
      <p:ext uri="{BB962C8B-B14F-4D97-AF65-F5344CB8AC3E}">
        <p14:creationId xmlns:p14="http://schemas.microsoft.com/office/powerpoint/2010/main" val="2966338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8477310"/>
              </p:ext>
            </p:extLst>
          </p:nvPr>
        </p:nvGraphicFramePr>
        <p:xfrm>
          <a:off x="914400" y="1295399"/>
          <a:ext cx="7315200" cy="5257801"/>
        </p:xfrm>
        <a:graphic>
          <a:graphicData uri="http://schemas.openxmlformats.org/drawingml/2006/table">
            <a:tbl>
              <a:tblPr/>
              <a:tblGrid>
                <a:gridCol w="2438400"/>
                <a:gridCol w="2438400"/>
                <a:gridCol w="2438400"/>
              </a:tblGrid>
              <a:tr h="494852">
                <a:tc>
                  <a:txBody>
                    <a:bodyPr/>
                    <a:lstStyle/>
                    <a:p>
                      <a:pPr algn="l"/>
                      <a:r>
                        <a:rPr lang="en-US" sz="1000" b="1" dirty="0" smtClean="0">
                          <a:effectLst/>
                          <a:latin typeface="geneva,Helvetica,Arial,sans-serif"/>
                        </a:rPr>
                        <a:t>Number</a:t>
                      </a:r>
                      <a:endParaRPr lang="en-US" sz="1000" dirty="0">
                        <a:effectLst/>
                        <a:latin typeface="arial"/>
                      </a:endParaRPr>
                    </a:p>
                  </a:txBody>
                  <a:tcPr anchor="ctr">
                    <a:lnL>
                      <a:noFill/>
                    </a:lnL>
                    <a:lnR>
                      <a:noFill/>
                    </a:lnR>
                    <a:lnT>
                      <a:noFill/>
                    </a:lnT>
                    <a:lnB>
                      <a:noFill/>
                    </a:lnB>
                    <a:solidFill>
                      <a:srgbClr val="CCCCCC"/>
                    </a:solidFill>
                  </a:tcPr>
                </a:tc>
                <a:tc>
                  <a:txBody>
                    <a:bodyPr/>
                    <a:lstStyle/>
                    <a:p>
                      <a:pPr algn="l"/>
                      <a:r>
                        <a:rPr lang="en-US" sz="1000" b="1">
                          <a:effectLst/>
                          <a:latin typeface="geneva,Helvetica,Arial,sans-serif"/>
                        </a:rPr>
                        <a:t>Atlantic-Pacific rule</a:t>
                      </a:r>
                      <a:endParaRPr lang="en-US" sz="1000">
                        <a:effectLst/>
                        <a:latin typeface="arial"/>
                      </a:endParaRPr>
                    </a:p>
                  </a:txBody>
                  <a:tcPr anchor="ctr">
                    <a:lnL>
                      <a:noFill/>
                    </a:lnL>
                    <a:lnR>
                      <a:noFill/>
                    </a:lnR>
                    <a:lnT>
                      <a:noFill/>
                    </a:lnT>
                    <a:lnB>
                      <a:noFill/>
                    </a:lnB>
                    <a:solidFill>
                      <a:srgbClr val="CCCCCC"/>
                    </a:solidFill>
                  </a:tcPr>
                </a:tc>
                <a:tc>
                  <a:txBody>
                    <a:bodyPr/>
                    <a:lstStyle/>
                    <a:p>
                      <a:pPr algn="l"/>
                      <a:endParaRPr lang="en-US" sz="1000" dirty="0">
                        <a:effectLst/>
                        <a:latin typeface="arial"/>
                      </a:endParaRPr>
                    </a:p>
                  </a:txBody>
                  <a:tcPr anchor="ctr">
                    <a:lnL>
                      <a:noFill/>
                    </a:lnL>
                    <a:lnR>
                      <a:noFill/>
                    </a:lnR>
                    <a:lnT>
                      <a:noFill/>
                    </a:lnT>
                    <a:lnB>
                      <a:noFill/>
                    </a:lnB>
                    <a:solidFill>
                      <a:srgbClr val="CCCCCC"/>
                    </a:solidFill>
                  </a:tcPr>
                </a:tc>
              </a:tr>
              <a:tr h="1113417">
                <a:tc>
                  <a:txBody>
                    <a:bodyPr/>
                    <a:lstStyle/>
                    <a:p>
                      <a:pPr algn="l"/>
                      <a:r>
                        <a:rPr lang="en-US" sz="1000" dirty="0">
                          <a:solidFill>
                            <a:srgbClr val="0070C0"/>
                          </a:solidFill>
                          <a:effectLst/>
                          <a:latin typeface="geneva,Helvetica,Arial,sans-serif"/>
                        </a:rPr>
                        <a:t>0.00</a:t>
                      </a:r>
                      <a:r>
                        <a:rPr lang="en-US" sz="1000" dirty="0">
                          <a:solidFill>
                            <a:srgbClr val="FF0000"/>
                          </a:solidFill>
                          <a:effectLst/>
                          <a:latin typeface="geneva,Helvetica,Arial,sans-serif"/>
                        </a:rPr>
                        <a:t>1010</a:t>
                      </a:r>
                      <a:endParaRPr lang="en-US" sz="1000" dirty="0">
                        <a:solidFill>
                          <a:srgbClr val="FF0000"/>
                        </a:solidFill>
                        <a:effectLst/>
                        <a:latin typeface="arial"/>
                      </a:endParaRPr>
                    </a:p>
                  </a:txBody>
                  <a:tcPr>
                    <a:lnL>
                      <a:noFill/>
                    </a:lnL>
                    <a:lnR>
                      <a:noFill/>
                    </a:lnR>
                    <a:lnT>
                      <a:noFill/>
                    </a:lnT>
                    <a:lnB>
                      <a:noFill/>
                    </a:lnB>
                    <a:solidFill>
                      <a:srgbClr val="FFFFFF"/>
                    </a:solidFill>
                  </a:tcPr>
                </a:tc>
                <a:tc>
                  <a:txBody>
                    <a:bodyPr/>
                    <a:lstStyle/>
                    <a:p>
                      <a:pPr algn="l"/>
                      <a:r>
                        <a:rPr lang="en-US" sz="1000" dirty="0">
                          <a:solidFill>
                            <a:srgbClr val="FF0000"/>
                          </a:solidFill>
                          <a:effectLst/>
                          <a:latin typeface="geneva,Helvetica,Arial,sans-serif"/>
                        </a:rPr>
                        <a:t>decimal point Present: ignore zeros on the Pacific side. 4 sig. digits.</a:t>
                      </a:r>
                      <a:endParaRPr lang="en-US" sz="1000" dirty="0">
                        <a:solidFill>
                          <a:srgbClr val="FF0000"/>
                        </a:solidFill>
                        <a:effectLst/>
                        <a:latin typeface="arial"/>
                      </a:endParaRPr>
                    </a:p>
                  </a:txBody>
                  <a:tcPr>
                    <a:lnL>
                      <a:noFill/>
                    </a:lnL>
                    <a:lnR>
                      <a:noFill/>
                    </a:lnR>
                    <a:lnT>
                      <a:noFill/>
                    </a:lnT>
                    <a:lnB>
                      <a:noFill/>
                    </a:lnB>
                    <a:solidFill>
                      <a:srgbClr val="FFFFFF"/>
                    </a:solidFill>
                  </a:tcPr>
                </a:tc>
                <a:tc>
                  <a:txBody>
                    <a:bodyPr/>
                    <a:lstStyle/>
                    <a:p>
                      <a:pPr algn="l"/>
                      <a:endParaRPr lang="en-US" sz="1000" dirty="0">
                        <a:solidFill>
                          <a:srgbClr val="FF0000"/>
                        </a:solidFill>
                        <a:effectLst/>
                        <a:latin typeface="arial"/>
                      </a:endParaRPr>
                    </a:p>
                  </a:txBody>
                  <a:tcPr>
                    <a:lnL>
                      <a:noFill/>
                    </a:lnL>
                    <a:lnR>
                      <a:noFill/>
                    </a:lnR>
                    <a:lnT>
                      <a:noFill/>
                    </a:lnT>
                    <a:lnB>
                      <a:noFill/>
                    </a:lnB>
                    <a:solidFill>
                      <a:srgbClr val="FFFFFF"/>
                    </a:solidFill>
                  </a:tcPr>
                </a:tc>
              </a:tr>
              <a:tr h="1113417">
                <a:tc>
                  <a:txBody>
                    <a:bodyPr/>
                    <a:lstStyle/>
                    <a:p>
                      <a:pPr algn="l"/>
                      <a:r>
                        <a:rPr lang="en-US" sz="1000" dirty="0">
                          <a:solidFill>
                            <a:srgbClr val="0070C0"/>
                          </a:solidFill>
                          <a:effectLst/>
                          <a:latin typeface="geneva,Helvetica,Arial,sans-serif"/>
                        </a:rPr>
                        <a:t>0</a:t>
                      </a:r>
                      <a:r>
                        <a:rPr lang="en-US" sz="1000" dirty="0">
                          <a:solidFill>
                            <a:srgbClr val="FF0000"/>
                          </a:solidFill>
                          <a:effectLst/>
                          <a:latin typeface="geneva,Helvetica,Arial,sans-serif"/>
                        </a:rPr>
                        <a:t>.30000</a:t>
                      </a:r>
                      <a:endParaRPr lang="en-US" sz="1000" dirty="0">
                        <a:solidFill>
                          <a:srgbClr val="FF0000"/>
                        </a:solidFill>
                        <a:effectLst/>
                        <a:latin typeface="arial"/>
                      </a:endParaRPr>
                    </a:p>
                  </a:txBody>
                  <a:tcPr>
                    <a:lnL>
                      <a:noFill/>
                    </a:lnL>
                    <a:lnR>
                      <a:noFill/>
                    </a:lnR>
                    <a:lnT>
                      <a:noFill/>
                    </a:lnT>
                    <a:lnB>
                      <a:noFill/>
                    </a:lnB>
                    <a:solidFill>
                      <a:srgbClr val="FFFFFF"/>
                    </a:solidFill>
                  </a:tcPr>
                </a:tc>
                <a:tc>
                  <a:txBody>
                    <a:bodyPr/>
                    <a:lstStyle/>
                    <a:p>
                      <a:pPr algn="l"/>
                      <a:r>
                        <a:rPr lang="en-US" sz="1000" dirty="0">
                          <a:solidFill>
                            <a:srgbClr val="FF0000"/>
                          </a:solidFill>
                          <a:effectLst/>
                          <a:latin typeface="geneva,Helvetica,Arial,sans-serif"/>
                        </a:rPr>
                        <a:t>decimal point Present: ignore zeros on the Pacific side. 5 sig. digits.</a:t>
                      </a:r>
                      <a:endParaRPr lang="en-US" sz="1000" dirty="0">
                        <a:solidFill>
                          <a:srgbClr val="FF0000"/>
                        </a:solidFill>
                        <a:effectLst/>
                        <a:latin typeface="arial"/>
                      </a:endParaRPr>
                    </a:p>
                  </a:txBody>
                  <a:tcPr>
                    <a:lnL>
                      <a:noFill/>
                    </a:lnL>
                    <a:lnR>
                      <a:noFill/>
                    </a:lnR>
                    <a:lnT>
                      <a:noFill/>
                    </a:lnT>
                    <a:lnB>
                      <a:noFill/>
                    </a:lnB>
                    <a:solidFill>
                      <a:srgbClr val="FFFFFF"/>
                    </a:solidFill>
                  </a:tcPr>
                </a:tc>
                <a:tc>
                  <a:txBody>
                    <a:bodyPr/>
                    <a:lstStyle/>
                    <a:p>
                      <a:pPr algn="l"/>
                      <a:endParaRPr lang="en-US" sz="1000" dirty="0">
                        <a:solidFill>
                          <a:srgbClr val="FF0000"/>
                        </a:solidFill>
                        <a:effectLst/>
                        <a:latin typeface="arial"/>
                      </a:endParaRPr>
                    </a:p>
                  </a:txBody>
                  <a:tcPr>
                    <a:lnL>
                      <a:noFill/>
                    </a:lnL>
                    <a:lnR>
                      <a:noFill/>
                    </a:lnR>
                    <a:lnT>
                      <a:noFill/>
                    </a:lnT>
                    <a:lnB>
                      <a:noFill/>
                    </a:lnB>
                    <a:solidFill>
                      <a:srgbClr val="FFFFFF"/>
                    </a:solidFill>
                  </a:tcPr>
                </a:tc>
              </a:tr>
              <a:tr h="1731981">
                <a:tc>
                  <a:txBody>
                    <a:bodyPr/>
                    <a:lstStyle/>
                    <a:p>
                      <a:pPr algn="l"/>
                      <a:r>
                        <a:rPr lang="en-US" sz="1000" dirty="0">
                          <a:solidFill>
                            <a:srgbClr val="0070C0"/>
                          </a:solidFill>
                          <a:effectLst/>
                          <a:latin typeface="geneva,Helvetica,Arial,sans-serif"/>
                        </a:rPr>
                        <a:t>100.0000</a:t>
                      </a:r>
                      <a:endParaRPr lang="en-US" sz="1000" dirty="0">
                        <a:solidFill>
                          <a:srgbClr val="0070C0"/>
                        </a:solidFill>
                        <a:effectLst/>
                        <a:latin typeface="arial"/>
                      </a:endParaRPr>
                    </a:p>
                  </a:txBody>
                  <a:tcPr>
                    <a:lnL>
                      <a:noFill/>
                    </a:lnL>
                    <a:lnR>
                      <a:noFill/>
                    </a:lnR>
                    <a:lnT>
                      <a:noFill/>
                    </a:lnT>
                    <a:lnB>
                      <a:noFill/>
                    </a:lnB>
                    <a:solidFill>
                      <a:srgbClr val="FFFFFF"/>
                    </a:solidFill>
                  </a:tcPr>
                </a:tc>
                <a:tc>
                  <a:txBody>
                    <a:bodyPr/>
                    <a:lstStyle/>
                    <a:p>
                      <a:pPr algn="l"/>
                      <a:r>
                        <a:rPr lang="en-US" sz="1000" dirty="0">
                          <a:solidFill>
                            <a:srgbClr val="FF0000"/>
                          </a:solidFill>
                          <a:effectLst/>
                          <a:latin typeface="geneva,Helvetica,Arial,sans-serif"/>
                        </a:rPr>
                        <a:t>decimal point Present: ignore zeros on the Pacific side (none!) 7 sig. digits.</a:t>
                      </a:r>
                      <a:endParaRPr lang="en-US" sz="1000" dirty="0">
                        <a:solidFill>
                          <a:srgbClr val="FF0000"/>
                        </a:solidFill>
                        <a:effectLst/>
                        <a:latin typeface="arial"/>
                      </a:endParaRPr>
                    </a:p>
                  </a:txBody>
                  <a:tcPr>
                    <a:lnL>
                      <a:noFill/>
                    </a:lnL>
                    <a:lnR>
                      <a:noFill/>
                    </a:lnR>
                    <a:lnT>
                      <a:noFill/>
                    </a:lnT>
                    <a:lnB>
                      <a:noFill/>
                    </a:lnB>
                    <a:solidFill>
                      <a:srgbClr val="FFFFFF"/>
                    </a:solidFill>
                  </a:tcPr>
                </a:tc>
                <a:tc>
                  <a:txBody>
                    <a:bodyPr/>
                    <a:lstStyle/>
                    <a:p>
                      <a:pPr algn="l"/>
                      <a:endParaRPr lang="en-US" sz="1000" dirty="0">
                        <a:solidFill>
                          <a:srgbClr val="FF0000"/>
                        </a:solidFill>
                        <a:effectLst/>
                        <a:latin typeface="arial"/>
                      </a:endParaRPr>
                    </a:p>
                  </a:txBody>
                  <a:tcPr>
                    <a:lnL>
                      <a:noFill/>
                    </a:lnL>
                    <a:lnR>
                      <a:noFill/>
                    </a:lnR>
                    <a:lnT>
                      <a:noFill/>
                    </a:lnT>
                    <a:lnB>
                      <a:noFill/>
                    </a:lnB>
                    <a:solidFill>
                      <a:srgbClr val="FFFFFF"/>
                    </a:solidFill>
                  </a:tcPr>
                </a:tc>
              </a:tr>
              <a:tr h="804134">
                <a:tc>
                  <a:txBody>
                    <a:bodyPr/>
                    <a:lstStyle/>
                    <a:p>
                      <a:pPr algn="l"/>
                      <a:r>
                        <a:rPr lang="en-US" sz="1000" dirty="0">
                          <a:solidFill>
                            <a:srgbClr val="FF0000"/>
                          </a:solidFill>
                          <a:effectLst/>
                          <a:latin typeface="geneva,Helvetica,Arial,sans-serif"/>
                        </a:rPr>
                        <a:t>12303</a:t>
                      </a:r>
                      <a:r>
                        <a:rPr lang="en-US" sz="1000" dirty="0">
                          <a:solidFill>
                            <a:srgbClr val="0070C0"/>
                          </a:solidFill>
                          <a:effectLst/>
                          <a:latin typeface="geneva,Helvetica,Arial,sans-serif"/>
                        </a:rPr>
                        <a:t>000</a:t>
                      </a:r>
                      <a:endParaRPr lang="en-US" sz="1000" dirty="0">
                        <a:solidFill>
                          <a:srgbClr val="0070C0"/>
                        </a:solidFill>
                        <a:effectLst/>
                        <a:latin typeface="arial"/>
                      </a:endParaRPr>
                    </a:p>
                  </a:txBody>
                  <a:tcPr>
                    <a:lnL>
                      <a:noFill/>
                    </a:lnL>
                    <a:lnR>
                      <a:noFill/>
                    </a:lnR>
                    <a:lnT>
                      <a:noFill/>
                    </a:lnT>
                    <a:lnB>
                      <a:noFill/>
                    </a:lnB>
                    <a:solidFill>
                      <a:srgbClr val="FFFFFF"/>
                    </a:solidFill>
                  </a:tcPr>
                </a:tc>
                <a:tc>
                  <a:txBody>
                    <a:bodyPr/>
                    <a:lstStyle/>
                    <a:p>
                      <a:pPr algn="l"/>
                      <a:r>
                        <a:rPr lang="en-US" sz="1000">
                          <a:solidFill>
                            <a:srgbClr val="FF0000"/>
                          </a:solidFill>
                          <a:effectLst/>
                          <a:latin typeface="geneva,Helvetica,Arial,sans-serif"/>
                        </a:rPr>
                        <a:t>decimal point Absent: ignore zeros on the Atlantic side. 5 sig. digits.</a:t>
                      </a:r>
                      <a:endParaRPr lang="en-US" sz="1000">
                        <a:solidFill>
                          <a:srgbClr val="FF0000"/>
                        </a:solidFill>
                        <a:effectLst/>
                        <a:latin typeface="arial"/>
                      </a:endParaRPr>
                    </a:p>
                  </a:txBody>
                  <a:tcPr>
                    <a:lnL>
                      <a:noFill/>
                    </a:lnL>
                    <a:lnR>
                      <a:noFill/>
                    </a:lnR>
                    <a:lnT>
                      <a:noFill/>
                    </a:lnT>
                    <a:lnB>
                      <a:noFill/>
                    </a:lnB>
                    <a:solidFill>
                      <a:srgbClr val="FFFFFF"/>
                    </a:solidFill>
                  </a:tcPr>
                </a:tc>
                <a:tc>
                  <a:txBody>
                    <a:bodyPr/>
                    <a:lstStyle/>
                    <a:p>
                      <a:endParaRPr lang="en-US" dirty="0">
                        <a:solidFill>
                          <a:srgbClr val="FF0000"/>
                        </a:solidFill>
                      </a:endParaRPr>
                    </a:p>
                  </a:txBody>
                  <a:tcPr>
                    <a:lnL>
                      <a:noFill/>
                    </a:lnL>
                    <a:lnT>
                      <a:noFill/>
                    </a:lnT>
                  </a:tcPr>
                </a:tc>
              </a:tr>
            </a:tbl>
          </a:graphicData>
        </a:graphic>
      </p:graphicFrame>
    </p:spTree>
    <p:extLst>
      <p:ext uri="{BB962C8B-B14F-4D97-AF65-F5344CB8AC3E}">
        <p14:creationId xmlns:p14="http://schemas.microsoft.com/office/powerpoint/2010/main" val="4101180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685800" y="304800"/>
            <a:ext cx="7772400" cy="1143000"/>
          </a:xfrm>
          <a:ln w="38100">
            <a:solidFill>
              <a:schemeClr val="hlink"/>
            </a:solidFill>
          </a:ln>
        </p:spPr>
        <p:txBody>
          <a:bodyPr>
            <a:normAutofit fontScale="90000"/>
          </a:bodyPr>
          <a:lstStyle/>
          <a:p>
            <a:pPr>
              <a:defRPr/>
            </a:pPr>
            <a:r>
              <a:rPr lang="en-US" sz="3200" b="0" smtClean="0">
                <a:solidFill>
                  <a:schemeClr val="tx1"/>
                </a:solidFill>
              </a:rPr>
              <a:t/>
            </a:r>
            <a:br>
              <a:rPr lang="en-US" sz="3200" b="0" smtClean="0">
                <a:solidFill>
                  <a:schemeClr val="tx1"/>
                </a:solidFill>
              </a:rPr>
            </a:br>
            <a:r>
              <a:rPr lang="en-US" sz="3200" smtClean="0">
                <a:solidFill>
                  <a:srgbClr val="FF6600"/>
                </a:solidFill>
                <a:effectLst>
                  <a:outerShdw blurRad="38100" dist="38100" dir="2700000" algn="tl">
                    <a:srgbClr val="000000"/>
                  </a:outerShdw>
                </a:effectLst>
                <a:latin typeface="Comic Sans MS" pitchFamily="66" charset="0"/>
              </a:rPr>
              <a:t>Counting Significant Figures</a:t>
            </a:r>
            <a:r>
              <a:rPr lang="en-US" sz="2800" b="0" smtClean="0">
                <a:solidFill>
                  <a:schemeClr val="tx1"/>
                </a:solidFill>
              </a:rPr>
              <a:t/>
            </a:r>
            <a:br>
              <a:rPr lang="en-US" sz="2800" b="0" smtClean="0">
                <a:solidFill>
                  <a:schemeClr val="tx1"/>
                </a:solidFill>
              </a:rPr>
            </a:br>
            <a:endParaRPr lang="en-US" sz="2400" b="0" smtClean="0">
              <a:solidFill>
                <a:schemeClr val="tx1"/>
              </a:solidFill>
              <a:latin typeface="Comic Sans MS" pitchFamily="66" charset="0"/>
            </a:endParaRPr>
          </a:p>
        </p:txBody>
      </p:sp>
      <p:sp>
        <p:nvSpPr>
          <p:cNvPr id="159747" name="Rectangle 3"/>
          <p:cNvSpPr>
            <a:spLocks noGrp="1" noChangeArrowheads="1"/>
          </p:cNvSpPr>
          <p:nvPr>
            <p:ph idx="1"/>
          </p:nvPr>
        </p:nvSpPr>
        <p:spPr>
          <a:xfrm>
            <a:off x="304800" y="1600200"/>
            <a:ext cx="8839200" cy="5257800"/>
          </a:xfrm>
        </p:spPr>
        <p:txBody>
          <a:bodyPr/>
          <a:lstStyle/>
          <a:p>
            <a:pPr>
              <a:buFont typeface="Wingdings" pitchFamily="2" charset="2"/>
              <a:buNone/>
              <a:defRPr/>
            </a:pPr>
            <a:r>
              <a:rPr lang="en-US" sz="2800" dirty="0" smtClean="0"/>
              <a:t>  		 	</a:t>
            </a:r>
            <a:endParaRPr lang="en-US" sz="2800" dirty="0" smtClean="0">
              <a:solidFill>
                <a:schemeClr val="accent2"/>
              </a:solidFill>
            </a:endParaRPr>
          </a:p>
          <a:p>
            <a:pPr lvl="4">
              <a:lnSpc>
                <a:spcPct val="80000"/>
              </a:lnSpc>
              <a:buFont typeface="Wingdings" pitchFamily="2" charset="2"/>
              <a:buNone/>
              <a:defRPr/>
            </a:pPr>
            <a:endParaRPr lang="en-US" sz="1600" dirty="0" smtClean="0">
              <a:effectLst>
                <a:outerShdw blurRad="38100" dist="38100" dir="2700000" algn="tl">
                  <a:srgbClr val="FFFFFF"/>
                </a:outerShdw>
              </a:effectLst>
            </a:endParaRPr>
          </a:p>
          <a:p>
            <a:pPr lvl="4">
              <a:lnSpc>
                <a:spcPct val="80000"/>
              </a:lnSpc>
              <a:buFont typeface="Wingdings" pitchFamily="2" charset="2"/>
              <a:buNone/>
              <a:defRPr/>
            </a:pPr>
            <a:r>
              <a:rPr lang="en-US" sz="1600" dirty="0" smtClean="0"/>
              <a:t>Number of Significant Figures</a:t>
            </a:r>
            <a:endParaRPr lang="en-US" sz="2800" dirty="0" smtClean="0">
              <a:solidFill>
                <a:schemeClr val="accent2"/>
              </a:solidFill>
            </a:endParaRPr>
          </a:p>
          <a:p>
            <a:pPr>
              <a:buFontTx/>
              <a:buNone/>
              <a:defRPr/>
            </a:pPr>
            <a:r>
              <a:rPr lang="en-US" sz="2800" dirty="0" smtClean="0">
                <a:solidFill>
                  <a:srgbClr val="F8F8F8"/>
                </a:solidFill>
                <a:effectLst>
                  <a:outerShdw blurRad="38100" dist="38100" dir="2700000" algn="tl">
                    <a:srgbClr val="000000"/>
                  </a:outerShdw>
                </a:effectLst>
              </a:rPr>
              <a:t>	38.15 cm		</a:t>
            </a:r>
            <a:r>
              <a:rPr lang="en-US" sz="2800" dirty="0" smtClean="0">
                <a:solidFill>
                  <a:srgbClr val="FFFF00"/>
                </a:solidFill>
                <a:effectLst>
                  <a:outerShdw blurRad="38100" dist="38100" dir="2700000" algn="tl">
                    <a:srgbClr val="000000"/>
                  </a:outerShdw>
                </a:effectLst>
              </a:rPr>
              <a:t>4</a:t>
            </a:r>
            <a:r>
              <a:rPr lang="en-US" sz="2800" dirty="0" smtClean="0">
                <a:solidFill>
                  <a:srgbClr val="F8F8F8"/>
                </a:solidFill>
                <a:effectLst>
                  <a:outerShdw blurRad="38100" dist="38100" dir="2700000" algn="tl">
                    <a:srgbClr val="000000"/>
                  </a:outerShdw>
                </a:effectLst>
              </a:rPr>
              <a:t>		</a:t>
            </a:r>
          </a:p>
          <a:p>
            <a:pPr>
              <a:buFontTx/>
              <a:buNone/>
              <a:defRPr/>
            </a:pPr>
            <a:r>
              <a:rPr lang="en-US" sz="2800" dirty="0" smtClean="0">
                <a:solidFill>
                  <a:srgbClr val="F8F8F8"/>
                </a:solidFill>
                <a:effectLst>
                  <a:outerShdw blurRad="38100" dist="38100" dir="2700000" algn="tl">
                    <a:srgbClr val="000000"/>
                  </a:outerShdw>
                </a:effectLst>
              </a:rPr>
              <a:t>	5.6 </a:t>
            </a:r>
            <a:r>
              <a:rPr lang="en-US" sz="2800" dirty="0" err="1" smtClean="0">
                <a:solidFill>
                  <a:srgbClr val="F8F8F8"/>
                </a:solidFill>
                <a:effectLst>
                  <a:outerShdw blurRad="38100" dist="38100" dir="2700000" algn="tl">
                    <a:srgbClr val="000000"/>
                  </a:outerShdw>
                </a:effectLst>
              </a:rPr>
              <a:t>ft</a:t>
            </a:r>
            <a:r>
              <a:rPr lang="en-US" sz="2800" dirty="0" smtClean="0">
                <a:solidFill>
                  <a:srgbClr val="F8F8F8"/>
                </a:solidFill>
                <a:effectLst>
                  <a:outerShdw blurRad="38100" dist="38100" dir="2700000" algn="tl">
                    <a:srgbClr val="000000"/>
                  </a:outerShdw>
                </a:effectLst>
              </a:rPr>
              <a:t>		</a:t>
            </a:r>
            <a:r>
              <a:rPr lang="en-US" sz="2800" dirty="0" smtClean="0">
                <a:solidFill>
                  <a:srgbClr val="FFFF00"/>
                </a:solidFill>
                <a:effectLst>
                  <a:outerShdw blurRad="38100" dist="38100" dir="2700000" algn="tl">
                    <a:srgbClr val="000000"/>
                  </a:outerShdw>
                </a:effectLst>
              </a:rPr>
              <a:t>2</a:t>
            </a:r>
            <a:r>
              <a:rPr lang="en-US" sz="2800" dirty="0" smtClean="0">
                <a:solidFill>
                  <a:srgbClr val="F8F8F8"/>
                </a:solidFill>
                <a:effectLst>
                  <a:outerShdw blurRad="38100" dist="38100" dir="2700000" algn="tl">
                    <a:srgbClr val="000000"/>
                  </a:outerShdw>
                </a:effectLst>
              </a:rPr>
              <a:t>	</a:t>
            </a:r>
          </a:p>
          <a:p>
            <a:pPr>
              <a:buFontTx/>
              <a:buNone/>
              <a:defRPr/>
            </a:pPr>
            <a:r>
              <a:rPr lang="en-US" sz="2800" dirty="0" smtClean="0">
                <a:solidFill>
                  <a:srgbClr val="F8F8F8"/>
                </a:solidFill>
                <a:effectLst>
                  <a:outerShdw blurRad="38100" dist="38100" dir="2700000" algn="tl">
                    <a:srgbClr val="000000"/>
                  </a:outerShdw>
                </a:effectLst>
              </a:rPr>
              <a:t>	65.6 </a:t>
            </a:r>
            <a:r>
              <a:rPr lang="en-US" sz="2800" dirty="0" err="1" smtClean="0">
                <a:solidFill>
                  <a:srgbClr val="F8F8F8"/>
                </a:solidFill>
                <a:effectLst>
                  <a:outerShdw blurRad="38100" dist="38100" dir="2700000" algn="tl">
                    <a:srgbClr val="000000"/>
                  </a:outerShdw>
                </a:effectLst>
              </a:rPr>
              <a:t>lb</a:t>
            </a:r>
            <a:r>
              <a:rPr lang="en-US" sz="2800" dirty="0" smtClean="0">
                <a:solidFill>
                  <a:srgbClr val="F8F8F8"/>
                </a:solidFill>
                <a:effectLst>
                  <a:outerShdw blurRad="38100" dist="38100" dir="2700000" algn="tl">
                    <a:srgbClr val="000000"/>
                  </a:outerShdw>
                </a:effectLst>
              </a:rPr>
              <a:t>		</a:t>
            </a:r>
            <a:r>
              <a:rPr lang="en-US" sz="2800" dirty="0" smtClean="0">
                <a:solidFill>
                  <a:srgbClr val="FFFF00"/>
                </a:solidFill>
                <a:effectLst>
                  <a:outerShdw blurRad="38100" dist="38100" dir="2700000" algn="tl">
                    <a:srgbClr val="000000"/>
                  </a:outerShdw>
                </a:effectLst>
              </a:rPr>
              <a:t>___</a:t>
            </a:r>
          </a:p>
          <a:p>
            <a:pPr>
              <a:buFontTx/>
              <a:buNone/>
              <a:defRPr/>
            </a:pPr>
            <a:r>
              <a:rPr lang="en-US" sz="2800" dirty="0" smtClean="0">
                <a:solidFill>
                  <a:srgbClr val="F8F8F8"/>
                </a:solidFill>
                <a:effectLst>
                  <a:outerShdw blurRad="38100" dist="38100" dir="2700000" algn="tl">
                    <a:srgbClr val="000000"/>
                  </a:outerShdw>
                </a:effectLst>
              </a:rPr>
              <a:t>	122.55 m</a:t>
            </a:r>
            <a:r>
              <a:rPr lang="en-US" sz="2800" dirty="0" smtClean="0">
                <a:solidFill>
                  <a:srgbClr val="F8F8F8"/>
                </a:solidFill>
              </a:rPr>
              <a:t>		</a:t>
            </a:r>
            <a:r>
              <a:rPr lang="en-US" sz="2800" dirty="0" smtClean="0">
                <a:solidFill>
                  <a:srgbClr val="FFFF00"/>
                </a:solidFill>
              </a:rPr>
              <a:t>___</a:t>
            </a:r>
          </a:p>
          <a:p>
            <a:pPr>
              <a:lnSpc>
                <a:spcPct val="30000"/>
              </a:lnSpc>
              <a:buFontTx/>
              <a:buNone/>
              <a:defRPr/>
            </a:pPr>
            <a:endParaRPr lang="en-US" sz="2800" dirty="0" smtClean="0">
              <a:solidFill>
                <a:srgbClr val="FFFF00"/>
              </a:solidFill>
            </a:endParaRPr>
          </a:p>
          <a:p>
            <a:pPr>
              <a:buFontTx/>
              <a:buNone/>
              <a:defRPr/>
            </a:pPr>
            <a:r>
              <a:rPr lang="en-US" sz="2100" b="0" dirty="0" smtClean="0"/>
              <a:t>	</a:t>
            </a:r>
          </a:p>
        </p:txBody>
      </p:sp>
    </p:spTree>
    <p:extLst>
      <p:ext uri="{BB962C8B-B14F-4D97-AF65-F5344CB8AC3E}">
        <p14:creationId xmlns:p14="http://schemas.microsoft.com/office/powerpoint/2010/main" val="375429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685800" y="381000"/>
            <a:ext cx="7772400" cy="1143000"/>
          </a:xfrm>
          <a:ln w="38100">
            <a:solidFill>
              <a:schemeClr val="hlink"/>
            </a:solidFill>
          </a:ln>
        </p:spPr>
        <p:txBody>
          <a:bodyPr/>
          <a:lstStyle/>
          <a:p>
            <a:pPr>
              <a:defRPr/>
            </a:pPr>
            <a:r>
              <a:rPr lang="en-US" sz="3200" smtClean="0">
                <a:solidFill>
                  <a:srgbClr val="FF6600"/>
                </a:solidFill>
                <a:effectLst>
                  <a:outerShdw blurRad="38100" dist="38100" dir="2700000" algn="tl">
                    <a:srgbClr val="000000"/>
                  </a:outerShdw>
                </a:effectLst>
                <a:latin typeface="Comic Sans MS" pitchFamily="66" charset="0"/>
              </a:rPr>
              <a:t>Leading Zeros</a:t>
            </a:r>
          </a:p>
        </p:txBody>
      </p:sp>
      <p:sp>
        <p:nvSpPr>
          <p:cNvPr id="160771" name="Rectangle 3"/>
          <p:cNvSpPr>
            <a:spLocks noGrp="1" noChangeArrowheads="1"/>
          </p:cNvSpPr>
          <p:nvPr>
            <p:ph idx="1"/>
          </p:nvPr>
        </p:nvSpPr>
        <p:spPr>
          <a:xfrm>
            <a:off x="304800" y="1752600"/>
            <a:ext cx="8458200" cy="4800600"/>
          </a:xfrm>
        </p:spPr>
        <p:txBody>
          <a:bodyPr/>
          <a:lstStyle/>
          <a:p>
            <a:pPr>
              <a:lnSpc>
                <a:spcPct val="130000"/>
              </a:lnSpc>
              <a:buFontTx/>
              <a:buNone/>
              <a:defRPr/>
            </a:pPr>
            <a:r>
              <a:rPr lang="en-US" sz="2800" dirty="0" smtClean="0">
                <a:solidFill>
                  <a:srgbClr val="FFFFFF"/>
                </a:solidFill>
              </a:rPr>
              <a:t>		</a:t>
            </a:r>
          </a:p>
          <a:p>
            <a:pPr>
              <a:lnSpc>
                <a:spcPct val="70000"/>
              </a:lnSpc>
              <a:buFont typeface="Wingdings" pitchFamily="2" charset="2"/>
              <a:buNone/>
              <a:defRPr/>
            </a:pPr>
            <a:r>
              <a:rPr lang="en-US" sz="2800" dirty="0" smtClean="0">
                <a:solidFill>
                  <a:srgbClr val="FFFFFF"/>
                </a:solidFill>
              </a:rPr>
              <a:t>				</a:t>
            </a:r>
            <a:r>
              <a:rPr lang="en-US" sz="1600" dirty="0" smtClean="0"/>
              <a:t>Number of Significant Figures</a:t>
            </a:r>
          </a:p>
          <a:p>
            <a:pPr>
              <a:lnSpc>
                <a:spcPct val="130000"/>
              </a:lnSpc>
              <a:buFontTx/>
              <a:buNone/>
              <a:defRPr/>
            </a:pPr>
            <a:r>
              <a:rPr lang="en-US" sz="2800" dirty="0" smtClean="0">
                <a:solidFill>
                  <a:srgbClr val="FFFFFF"/>
                </a:solidFill>
                <a:effectLst>
                  <a:outerShdw blurRad="38100" dist="38100" dir="2700000" algn="tl">
                    <a:srgbClr val="000000"/>
                  </a:outerShdw>
                </a:effectLst>
              </a:rPr>
              <a:t>	0.008 mm			</a:t>
            </a:r>
            <a:r>
              <a:rPr lang="en-US" sz="2800" dirty="0" smtClean="0">
                <a:solidFill>
                  <a:srgbClr val="FFFF00"/>
                </a:solidFill>
                <a:effectLst>
                  <a:outerShdw blurRad="38100" dist="38100" dir="2700000" algn="tl">
                    <a:srgbClr val="000000"/>
                  </a:outerShdw>
                </a:effectLst>
              </a:rPr>
              <a:t>1</a:t>
            </a:r>
          </a:p>
          <a:p>
            <a:pPr>
              <a:lnSpc>
                <a:spcPct val="130000"/>
              </a:lnSpc>
              <a:buFontTx/>
              <a:buNone/>
              <a:defRPr/>
            </a:pPr>
            <a:r>
              <a:rPr lang="en-US" sz="2800" dirty="0" smtClean="0">
                <a:solidFill>
                  <a:srgbClr val="FFFFFF"/>
                </a:solidFill>
                <a:effectLst>
                  <a:outerShdw blurRad="38100" dist="38100" dir="2700000" algn="tl">
                    <a:srgbClr val="000000"/>
                  </a:outerShdw>
                </a:effectLst>
              </a:rPr>
              <a:t>	0.0156 </a:t>
            </a:r>
            <a:r>
              <a:rPr lang="en-US" sz="2800" dirty="0" err="1" smtClean="0">
                <a:solidFill>
                  <a:srgbClr val="FFFFFF"/>
                </a:solidFill>
                <a:effectLst>
                  <a:outerShdw blurRad="38100" dist="38100" dir="2700000" algn="tl">
                    <a:srgbClr val="000000"/>
                  </a:outerShdw>
                </a:effectLst>
              </a:rPr>
              <a:t>oz</a:t>
            </a:r>
            <a:r>
              <a:rPr lang="en-US" sz="2800" dirty="0" smtClean="0">
                <a:solidFill>
                  <a:srgbClr val="FFFFFF"/>
                </a:solidFill>
                <a:effectLst>
                  <a:outerShdw blurRad="38100" dist="38100" dir="2700000" algn="tl">
                    <a:srgbClr val="000000"/>
                  </a:outerShdw>
                </a:effectLst>
              </a:rPr>
              <a:t>			</a:t>
            </a:r>
            <a:r>
              <a:rPr lang="en-US" sz="2800" dirty="0" smtClean="0">
                <a:solidFill>
                  <a:srgbClr val="FFFF00"/>
                </a:solidFill>
                <a:effectLst>
                  <a:outerShdw blurRad="38100" dist="38100" dir="2700000" algn="tl">
                    <a:srgbClr val="000000"/>
                  </a:outerShdw>
                </a:effectLst>
              </a:rPr>
              <a:t>3</a:t>
            </a:r>
          </a:p>
          <a:p>
            <a:pPr>
              <a:lnSpc>
                <a:spcPct val="130000"/>
              </a:lnSpc>
              <a:buFontTx/>
              <a:buNone/>
              <a:defRPr/>
            </a:pPr>
            <a:r>
              <a:rPr lang="en-US" sz="2800" dirty="0" smtClean="0">
                <a:solidFill>
                  <a:srgbClr val="FFFFFF"/>
                </a:solidFill>
                <a:effectLst>
                  <a:outerShdw blurRad="38100" dist="38100" dir="2700000" algn="tl">
                    <a:srgbClr val="000000"/>
                  </a:outerShdw>
                </a:effectLst>
              </a:rPr>
              <a:t>	0.0042 </a:t>
            </a:r>
            <a:r>
              <a:rPr lang="en-US" sz="2800" dirty="0" err="1" smtClean="0">
                <a:solidFill>
                  <a:srgbClr val="FFFFFF"/>
                </a:solidFill>
                <a:effectLst>
                  <a:outerShdw blurRad="38100" dist="38100" dir="2700000" algn="tl">
                    <a:srgbClr val="000000"/>
                  </a:outerShdw>
                </a:effectLst>
              </a:rPr>
              <a:t>lb</a:t>
            </a:r>
            <a:r>
              <a:rPr lang="en-US" sz="2800" dirty="0" smtClean="0">
                <a:solidFill>
                  <a:srgbClr val="FFFFFF"/>
                </a:solidFill>
                <a:effectLst>
                  <a:outerShdw blurRad="38100" dist="38100" dir="2700000" algn="tl">
                    <a:srgbClr val="000000"/>
                  </a:outerShdw>
                </a:effectLst>
              </a:rPr>
              <a:t>				____</a:t>
            </a:r>
          </a:p>
          <a:p>
            <a:pPr>
              <a:lnSpc>
                <a:spcPct val="130000"/>
              </a:lnSpc>
              <a:buFontTx/>
              <a:buNone/>
              <a:defRPr/>
            </a:pPr>
            <a:r>
              <a:rPr lang="en-US" sz="2800" dirty="0" smtClean="0">
                <a:solidFill>
                  <a:srgbClr val="FFFFFF"/>
                </a:solidFill>
                <a:effectLst>
                  <a:outerShdw blurRad="38100" dist="38100" dir="2700000" algn="tl">
                    <a:srgbClr val="000000"/>
                  </a:outerShdw>
                </a:effectLst>
              </a:rPr>
              <a:t>	0.000262 mL 	</a:t>
            </a:r>
            <a:r>
              <a:rPr lang="en-US" sz="2800" dirty="0" smtClean="0">
                <a:solidFill>
                  <a:srgbClr val="FFFFFF"/>
                </a:solidFill>
              </a:rPr>
              <a:t>		____</a:t>
            </a:r>
            <a:endParaRPr lang="en-US" sz="2100" dirty="0" smtClean="0"/>
          </a:p>
          <a:p>
            <a:pPr>
              <a:lnSpc>
                <a:spcPct val="70000"/>
              </a:lnSpc>
              <a:defRPr/>
            </a:pPr>
            <a:endParaRPr lang="en-US" sz="2000" dirty="0" smtClean="0"/>
          </a:p>
          <a:p>
            <a:pPr>
              <a:lnSpc>
                <a:spcPct val="70000"/>
              </a:lnSpc>
              <a:defRPr/>
            </a:pPr>
            <a:endParaRPr lang="en-US" dirty="0" smtClean="0"/>
          </a:p>
        </p:txBody>
      </p:sp>
    </p:spTree>
    <p:extLst>
      <p:ext uri="{BB962C8B-B14F-4D97-AF65-F5344CB8AC3E}">
        <p14:creationId xmlns:p14="http://schemas.microsoft.com/office/powerpoint/2010/main" val="631615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457200"/>
            <a:ext cx="7924800" cy="838200"/>
          </a:xfrm>
        </p:spPr>
        <p:txBody>
          <a:bodyPr>
            <a:normAutofit/>
          </a:bodyPr>
          <a:lstStyle/>
          <a:p>
            <a:pPr>
              <a:defRPr/>
            </a:pPr>
            <a:r>
              <a:rPr lang="en-US" sz="4000" dirty="0" smtClean="0">
                <a:solidFill>
                  <a:srgbClr val="EF9100"/>
                </a:solidFill>
                <a:effectLst>
                  <a:outerShdw blurRad="38100" dist="38100" dir="2700000" algn="tl">
                    <a:srgbClr val="000000"/>
                  </a:outerShdw>
                </a:effectLst>
                <a:latin typeface="Comic Sans MS" pitchFamily="66" charset="0"/>
              </a:rPr>
              <a:t>Types of Observations</a:t>
            </a:r>
            <a:endParaRPr lang="en-US" sz="4400" dirty="0" smtClean="0">
              <a:solidFill>
                <a:srgbClr val="EF9100"/>
              </a:solidFill>
              <a:effectLst>
                <a:outerShdw blurRad="38100" dist="38100" dir="2700000" algn="tl">
                  <a:srgbClr val="000000"/>
                </a:outerShdw>
              </a:effectLst>
              <a:latin typeface="Helvetica" charset="0"/>
            </a:endParaRPr>
          </a:p>
        </p:txBody>
      </p:sp>
      <p:sp>
        <p:nvSpPr>
          <p:cNvPr id="66563" name="Rectangle 3"/>
          <p:cNvSpPr>
            <a:spLocks noGrp="1" noChangeArrowheads="1"/>
          </p:cNvSpPr>
          <p:nvPr>
            <p:ph type="body" idx="1"/>
          </p:nvPr>
        </p:nvSpPr>
        <p:spPr>
          <a:xfrm>
            <a:off x="914400" y="1752600"/>
            <a:ext cx="7162800" cy="4800600"/>
          </a:xfrm>
        </p:spPr>
        <p:txBody>
          <a:bodyPr/>
          <a:lstStyle/>
          <a:p>
            <a:pPr>
              <a:defRPr/>
            </a:pPr>
            <a:r>
              <a:rPr lang="en-US" sz="3200" dirty="0" smtClean="0">
                <a:solidFill>
                  <a:srgbClr val="FCFEB9"/>
                </a:solidFill>
                <a:effectLst>
                  <a:outerShdw blurRad="38100" dist="38100" dir="2700000" algn="tl">
                    <a:srgbClr val="000000"/>
                  </a:outerShdw>
                </a:effectLst>
                <a:latin typeface="Helvetica" charset="0"/>
              </a:rPr>
              <a:t>We make</a:t>
            </a:r>
            <a:r>
              <a:rPr lang="en-US" sz="3200" dirty="0" smtClean="0">
                <a:effectLst>
                  <a:outerShdw blurRad="38100" dist="38100" dir="2700000" algn="tl">
                    <a:srgbClr val="FFFFFF"/>
                  </a:outerShdw>
                </a:effectLst>
                <a:latin typeface="Helvetica" charset="0"/>
              </a:rPr>
              <a:t> </a:t>
            </a:r>
            <a:r>
              <a:rPr lang="en-US" sz="3200" dirty="0" smtClean="0">
                <a:solidFill>
                  <a:srgbClr val="FFFF00"/>
                </a:solidFill>
                <a:effectLst>
                  <a:outerShdw blurRad="38100" dist="38100" dir="2700000" algn="tl">
                    <a:srgbClr val="000000"/>
                  </a:outerShdw>
                </a:effectLst>
                <a:latin typeface="Helvetica" charset="0"/>
              </a:rPr>
              <a:t>QUALITATIVE</a:t>
            </a:r>
            <a:r>
              <a:rPr lang="en-US" sz="3200" dirty="0" smtClean="0">
                <a:effectLst>
                  <a:outerShdw blurRad="38100" dist="38100" dir="2700000" algn="tl">
                    <a:srgbClr val="FFFFFF"/>
                  </a:outerShdw>
                </a:effectLst>
                <a:latin typeface="Helvetica" charset="0"/>
              </a:rPr>
              <a:t> </a:t>
            </a:r>
            <a:r>
              <a:rPr lang="en-US" sz="3200" dirty="0" smtClean="0">
                <a:solidFill>
                  <a:srgbClr val="FCFEB9"/>
                </a:solidFill>
                <a:effectLst>
                  <a:outerShdw blurRad="38100" dist="38100" dir="2700000" algn="tl">
                    <a:srgbClr val="000000"/>
                  </a:outerShdw>
                </a:effectLst>
                <a:latin typeface="Helvetica" charset="0"/>
              </a:rPr>
              <a:t>observations of reactions — changes in color and physical state.</a:t>
            </a:r>
          </a:p>
          <a:p>
            <a:pPr>
              <a:defRPr/>
            </a:pPr>
            <a:r>
              <a:rPr lang="en-US" sz="3200" dirty="0" smtClean="0">
                <a:solidFill>
                  <a:srgbClr val="FCFEB9"/>
                </a:solidFill>
                <a:effectLst>
                  <a:outerShdw blurRad="38100" dist="38100" dir="2700000" algn="tl">
                    <a:srgbClr val="000000"/>
                  </a:outerShdw>
                </a:effectLst>
                <a:latin typeface="Helvetica" charset="0"/>
              </a:rPr>
              <a:t>We also make</a:t>
            </a:r>
            <a:r>
              <a:rPr lang="en-US" sz="3200" dirty="0" smtClean="0">
                <a:effectLst>
                  <a:outerShdw blurRad="38100" dist="38100" dir="2700000" algn="tl">
                    <a:srgbClr val="FFFFFF"/>
                  </a:outerShdw>
                </a:effectLst>
                <a:latin typeface="Helvetica" charset="0"/>
              </a:rPr>
              <a:t> </a:t>
            </a:r>
            <a:r>
              <a:rPr lang="en-US" sz="3200" dirty="0" smtClean="0">
                <a:solidFill>
                  <a:srgbClr val="FFFF00"/>
                </a:solidFill>
                <a:effectLst>
                  <a:outerShdw blurRad="38100" dist="38100" dir="2700000" algn="tl">
                    <a:srgbClr val="000000"/>
                  </a:outerShdw>
                </a:effectLst>
                <a:latin typeface="Helvetica" charset="0"/>
              </a:rPr>
              <a:t>QUANTITATIVE </a:t>
            </a:r>
            <a:r>
              <a:rPr lang="en-US" sz="3200" dirty="0">
                <a:solidFill>
                  <a:srgbClr val="FCFEB9"/>
                </a:solidFill>
                <a:effectLst>
                  <a:outerShdw blurRad="38100" dist="38100" dir="2700000" algn="tl">
                    <a:srgbClr val="000000"/>
                  </a:outerShdw>
                </a:effectLst>
                <a:latin typeface="Helvetica" charset="0"/>
              </a:rPr>
              <a:t>observations or MEASUREMENTS</a:t>
            </a:r>
            <a:r>
              <a:rPr lang="en-US" sz="3200" dirty="0" smtClean="0">
                <a:solidFill>
                  <a:srgbClr val="FCFEB9"/>
                </a:solidFill>
                <a:effectLst>
                  <a:outerShdw blurRad="38100" dist="38100" dir="2700000" algn="tl">
                    <a:srgbClr val="000000"/>
                  </a:outerShdw>
                </a:effectLst>
                <a:latin typeface="Helvetica" charset="0"/>
              </a:rPr>
              <a:t>, which involve </a:t>
            </a:r>
            <a:r>
              <a:rPr lang="en-US" sz="3600" dirty="0" smtClean="0">
                <a:solidFill>
                  <a:srgbClr val="FCFEB9"/>
                </a:solidFill>
                <a:effectLst>
                  <a:outerShdw blurRad="38100" dist="38100" dir="2700000" algn="tl">
                    <a:srgbClr val="000000"/>
                  </a:outerShdw>
                </a:effectLst>
                <a:latin typeface="Helvetica" charset="0"/>
              </a:rPr>
              <a:t>numbers</a:t>
            </a:r>
            <a:r>
              <a:rPr lang="en-US" sz="3200" dirty="0" smtClean="0">
                <a:solidFill>
                  <a:srgbClr val="FCFEB9"/>
                </a:solidFill>
                <a:effectLst>
                  <a:outerShdw blurRad="38100" dist="38100" dir="2700000" algn="tl">
                    <a:srgbClr val="000000"/>
                  </a:outerShdw>
                </a:effectLst>
                <a:latin typeface="Helvetica" charset="0"/>
              </a:rPr>
              <a:t>.</a:t>
            </a:r>
          </a:p>
          <a:p>
            <a:pPr lvl="1">
              <a:defRPr/>
            </a:pPr>
            <a:r>
              <a:rPr lang="en-US" sz="3200" dirty="0" smtClean="0">
                <a:solidFill>
                  <a:srgbClr val="FCFEB9"/>
                </a:solidFill>
                <a:effectLst>
                  <a:outerShdw blurRad="38100" dist="38100" dir="2700000" algn="tl">
                    <a:srgbClr val="000000"/>
                  </a:outerShdw>
                </a:effectLst>
                <a:latin typeface="Helvetica" charset="0"/>
              </a:rPr>
              <a:t>Use</a:t>
            </a:r>
            <a:r>
              <a:rPr lang="en-US" sz="3200" dirty="0" smtClean="0">
                <a:effectLst>
                  <a:outerShdw blurRad="38100" dist="38100" dir="2700000" algn="tl">
                    <a:srgbClr val="FFFFFF"/>
                  </a:outerShdw>
                </a:effectLst>
                <a:latin typeface="Helvetica" charset="0"/>
              </a:rPr>
              <a:t> </a:t>
            </a:r>
            <a:r>
              <a:rPr lang="en-US" sz="3200" dirty="0" smtClean="0">
                <a:solidFill>
                  <a:srgbClr val="00279F"/>
                </a:solidFill>
                <a:effectLst>
                  <a:outerShdw blurRad="38100" dist="38100" dir="2700000" algn="tl">
                    <a:srgbClr val="000000"/>
                  </a:outerShdw>
                </a:effectLst>
                <a:latin typeface="Helvetica" charset="0"/>
              </a:rPr>
              <a:t>SI units</a:t>
            </a:r>
            <a:r>
              <a:rPr lang="en-US" sz="3200" dirty="0" smtClean="0">
                <a:effectLst>
                  <a:outerShdw blurRad="38100" dist="38100" dir="2700000" algn="tl">
                    <a:srgbClr val="FFFFFF"/>
                  </a:outerShdw>
                </a:effectLst>
                <a:latin typeface="Helvetica" charset="0"/>
              </a:rPr>
              <a:t> </a:t>
            </a:r>
            <a:r>
              <a:rPr lang="en-US" sz="3200" dirty="0" smtClean="0">
                <a:solidFill>
                  <a:srgbClr val="FCFEB9"/>
                </a:solidFill>
                <a:effectLst>
                  <a:outerShdw blurRad="38100" dist="38100" dir="2700000" algn="tl">
                    <a:srgbClr val="000000"/>
                  </a:outerShdw>
                </a:effectLst>
                <a:latin typeface="Helvetica" charset="0"/>
              </a:rPr>
              <a:t>— based on the metric system</a:t>
            </a:r>
          </a:p>
        </p:txBody>
      </p:sp>
      <p:sp>
        <p:nvSpPr>
          <p:cNvPr id="33796" name="Line 4"/>
          <p:cNvSpPr>
            <a:spLocks noChangeShapeType="1"/>
          </p:cNvSpPr>
          <p:nvPr/>
        </p:nvSpPr>
        <p:spPr bwMode="auto">
          <a:xfrm>
            <a:off x="685800" y="1600200"/>
            <a:ext cx="7696200" cy="0"/>
          </a:xfrm>
          <a:prstGeom prst="line">
            <a:avLst/>
          </a:prstGeom>
          <a:noFill/>
          <a:ln w="28575">
            <a:solidFill>
              <a:srgbClr val="FF99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10296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additive="base">
                                        <p:cTn id="13" dur="500" fill="hold"/>
                                        <p:tgtEl>
                                          <p:spTgt spid="665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656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 calcmode="lin" valueType="num">
                                      <p:cBhvr additive="base">
                                        <p:cTn id="17" dur="500" fill="hold"/>
                                        <p:tgtEl>
                                          <p:spTgt spid="6656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65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685800" y="304800"/>
            <a:ext cx="7772400" cy="1143000"/>
          </a:xfrm>
          <a:ln w="38100">
            <a:solidFill>
              <a:schemeClr val="hlink"/>
            </a:solidFill>
          </a:ln>
        </p:spPr>
        <p:txBody>
          <a:bodyPr/>
          <a:lstStyle/>
          <a:p>
            <a:pPr>
              <a:defRPr/>
            </a:pPr>
            <a:r>
              <a:rPr lang="en-US" sz="3200" smtClean="0">
                <a:solidFill>
                  <a:srgbClr val="FF6600"/>
                </a:solidFill>
                <a:effectLst>
                  <a:outerShdw blurRad="38100" dist="38100" dir="2700000" algn="tl">
                    <a:srgbClr val="000000"/>
                  </a:outerShdw>
                </a:effectLst>
                <a:latin typeface="Comic Sans MS" pitchFamily="66" charset="0"/>
              </a:rPr>
              <a:t>Sandwiched Zeros</a:t>
            </a:r>
          </a:p>
        </p:txBody>
      </p:sp>
      <p:sp>
        <p:nvSpPr>
          <p:cNvPr id="161795" name="Rectangle 3"/>
          <p:cNvSpPr>
            <a:spLocks noGrp="1" noChangeArrowheads="1"/>
          </p:cNvSpPr>
          <p:nvPr>
            <p:ph idx="1"/>
          </p:nvPr>
        </p:nvSpPr>
        <p:spPr>
          <a:xfrm>
            <a:off x="457200" y="1600200"/>
            <a:ext cx="8686800" cy="4800600"/>
          </a:xfrm>
        </p:spPr>
        <p:txBody>
          <a:bodyPr/>
          <a:lstStyle/>
          <a:p>
            <a:pPr>
              <a:lnSpc>
                <a:spcPct val="120000"/>
              </a:lnSpc>
              <a:buFontTx/>
              <a:buNone/>
              <a:defRPr/>
            </a:pPr>
            <a:endParaRPr lang="en-US" dirty="0" smtClean="0">
              <a:solidFill>
                <a:srgbClr val="FFFFFF"/>
              </a:solidFill>
              <a:effectLst>
                <a:outerShdw blurRad="38100" dist="38100" dir="2700000" algn="tl">
                  <a:srgbClr val="000000"/>
                </a:outerShdw>
              </a:effectLst>
            </a:endParaRPr>
          </a:p>
          <a:p>
            <a:pPr>
              <a:lnSpc>
                <a:spcPct val="70000"/>
              </a:lnSpc>
              <a:buFont typeface="Wingdings" pitchFamily="2" charset="2"/>
              <a:buNone/>
              <a:defRPr/>
            </a:pPr>
            <a:r>
              <a:rPr lang="en-US" sz="1500" b="0" dirty="0" smtClean="0">
                <a:solidFill>
                  <a:schemeClr val="accent2"/>
                </a:solidFill>
              </a:rPr>
              <a:t>				</a:t>
            </a:r>
            <a:r>
              <a:rPr lang="en-US" sz="1500" b="0" dirty="0" smtClean="0"/>
              <a:t>Number of Significant Figures</a:t>
            </a:r>
            <a:r>
              <a:rPr lang="en-US" sz="1500" b="0" dirty="0" smtClean="0">
                <a:solidFill>
                  <a:schemeClr val="accent2"/>
                </a:solidFill>
              </a:rPr>
              <a:t>	</a:t>
            </a:r>
            <a:endParaRPr lang="en-US" sz="1500" dirty="0" smtClean="0"/>
          </a:p>
          <a:p>
            <a:pPr>
              <a:lnSpc>
                <a:spcPct val="140000"/>
              </a:lnSpc>
              <a:buFontTx/>
              <a:buNone/>
              <a:defRPr/>
            </a:pPr>
            <a:r>
              <a:rPr lang="en-US" dirty="0" smtClean="0">
                <a:solidFill>
                  <a:srgbClr val="FFFFFF"/>
                </a:solidFill>
                <a:effectLst>
                  <a:outerShdw blurRad="38100" dist="38100" dir="2700000" algn="tl">
                    <a:srgbClr val="000000"/>
                  </a:outerShdw>
                </a:effectLst>
              </a:rPr>
              <a:t>	50.8 mm			</a:t>
            </a:r>
            <a:r>
              <a:rPr lang="en-US" dirty="0" smtClean="0">
                <a:solidFill>
                  <a:srgbClr val="FFFF00"/>
                </a:solidFill>
                <a:effectLst>
                  <a:outerShdw blurRad="38100" dist="38100" dir="2700000" algn="tl">
                    <a:srgbClr val="000000"/>
                  </a:outerShdw>
                </a:effectLst>
              </a:rPr>
              <a:t>3</a:t>
            </a:r>
          </a:p>
          <a:p>
            <a:pPr>
              <a:lnSpc>
                <a:spcPct val="140000"/>
              </a:lnSpc>
              <a:buFontTx/>
              <a:buNone/>
              <a:defRPr/>
            </a:pPr>
            <a:r>
              <a:rPr lang="en-US" dirty="0" smtClean="0">
                <a:solidFill>
                  <a:srgbClr val="FFFFFF"/>
                </a:solidFill>
                <a:effectLst>
                  <a:outerShdw blurRad="38100" dist="38100" dir="2700000" algn="tl">
                    <a:srgbClr val="000000"/>
                  </a:outerShdw>
                </a:effectLst>
              </a:rPr>
              <a:t>	2001 min			</a:t>
            </a:r>
            <a:r>
              <a:rPr lang="en-US" dirty="0" smtClean="0">
                <a:solidFill>
                  <a:srgbClr val="FFFF00"/>
                </a:solidFill>
                <a:effectLst>
                  <a:outerShdw blurRad="38100" dist="38100" dir="2700000" algn="tl">
                    <a:srgbClr val="000000"/>
                  </a:outerShdw>
                </a:effectLst>
              </a:rPr>
              <a:t>4</a:t>
            </a:r>
          </a:p>
          <a:p>
            <a:pPr>
              <a:lnSpc>
                <a:spcPct val="140000"/>
              </a:lnSpc>
              <a:buFontTx/>
              <a:buNone/>
              <a:defRPr/>
            </a:pPr>
            <a:r>
              <a:rPr lang="en-US" dirty="0" smtClean="0">
                <a:solidFill>
                  <a:srgbClr val="FFFFFF"/>
                </a:solidFill>
                <a:effectLst>
                  <a:outerShdw blurRad="38100" dist="38100" dir="2700000" algn="tl">
                    <a:srgbClr val="000000"/>
                  </a:outerShdw>
                </a:effectLst>
              </a:rPr>
              <a:t>	0.702 </a:t>
            </a:r>
            <a:r>
              <a:rPr lang="en-US" dirty="0" err="1" smtClean="0">
                <a:solidFill>
                  <a:srgbClr val="FFFFFF"/>
                </a:solidFill>
                <a:effectLst>
                  <a:outerShdw blurRad="38100" dist="38100" dir="2700000" algn="tl">
                    <a:srgbClr val="000000"/>
                  </a:outerShdw>
                </a:effectLst>
              </a:rPr>
              <a:t>lb</a:t>
            </a:r>
            <a:r>
              <a:rPr lang="en-US" dirty="0" smtClean="0">
                <a:solidFill>
                  <a:srgbClr val="FFFFFF"/>
                </a:solidFill>
                <a:effectLst>
                  <a:outerShdw blurRad="38100" dist="38100" dir="2700000" algn="tl">
                    <a:srgbClr val="000000"/>
                  </a:outerShdw>
                </a:effectLst>
              </a:rPr>
              <a:t>			____</a:t>
            </a:r>
          </a:p>
          <a:p>
            <a:pPr>
              <a:lnSpc>
                <a:spcPct val="140000"/>
              </a:lnSpc>
              <a:buFontTx/>
              <a:buNone/>
              <a:defRPr/>
            </a:pPr>
            <a:r>
              <a:rPr lang="en-US" dirty="0" smtClean="0">
                <a:solidFill>
                  <a:srgbClr val="FFFFFF"/>
                </a:solidFill>
                <a:effectLst>
                  <a:outerShdw blurRad="38100" dist="38100" dir="2700000" algn="tl">
                    <a:srgbClr val="000000"/>
                  </a:outerShdw>
                </a:effectLst>
              </a:rPr>
              <a:t>	0.00405 m	</a:t>
            </a:r>
            <a:r>
              <a:rPr lang="en-US" dirty="0" smtClean="0">
                <a:solidFill>
                  <a:srgbClr val="FFFFFF"/>
                </a:solidFill>
              </a:rPr>
              <a:t> 		____ </a:t>
            </a:r>
          </a:p>
        </p:txBody>
      </p:sp>
    </p:spTree>
    <p:extLst>
      <p:ext uri="{BB962C8B-B14F-4D97-AF65-F5344CB8AC3E}">
        <p14:creationId xmlns:p14="http://schemas.microsoft.com/office/powerpoint/2010/main" val="1855058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609600" y="304800"/>
            <a:ext cx="7772400" cy="1143000"/>
          </a:xfrm>
          <a:ln w="38100">
            <a:solidFill>
              <a:schemeClr val="hlink"/>
            </a:solidFill>
          </a:ln>
        </p:spPr>
        <p:txBody>
          <a:bodyPr/>
          <a:lstStyle/>
          <a:p>
            <a:pPr>
              <a:defRPr/>
            </a:pPr>
            <a:r>
              <a:rPr lang="en-US" sz="3200" smtClean="0">
                <a:solidFill>
                  <a:srgbClr val="FF6600"/>
                </a:solidFill>
                <a:effectLst>
                  <a:outerShdw blurRad="38100" dist="38100" dir="2700000" algn="tl">
                    <a:srgbClr val="000000"/>
                  </a:outerShdw>
                </a:effectLst>
                <a:latin typeface="Comic Sans MS" pitchFamily="66" charset="0"/>
              </a:rPr>
              <a:t>Trailing Zeros</a:t>
            </a:r>
          </a:p>
        </p:txBody>
      </p:sp>
      <p:sp>
        <p:nvSpPr>
          <p:cNvPr id="162819" name="Rectangle 3"/>
          <p:cNvSpPr>
            <a:spLocks noGrp="1" noChangeArrowheads="1"/>
          </p:cNvSpPr>
          <p:nvPr>
            <p:ph idx="1"/>
          </p:nvPr>
        </p:nvSpPr>
        <p:spPr>
          <a:xfrm>
            <a:off x="381000" y="1371600"/>
            <a:ext cx="8229600" cy="5257800"/>
          </a:xfrm>
        </p:spPr>
        <p:txBody>
          <a:bodyPr/>
          <a:lstStyle/>
          <a:p>
            <a:pPr>
              <a:lnSpc>
                <a:spcPct val="130000"/>
              </a:lnSpc>
              <a:buFont typeface="Wingdings" pitchFamily="2" charset="2"/>
              <a:buNone/>
              <a:defRPr/>
            </a:pPr>
            <a:r>
              <a:rPr lang="en-US" sz="2100" dirty="0" smtClean="0">
                <a:solidFill>
                  <a:schemeClr val="accent2"/>
                </a:solidFill>
              </a:rPr>
              <a:t>		</a:t>
            </a:r>
            <a:r>
              <a:rPr lang="en-US" sz="2100" b="0" dirty="0" smtClean="0">
                <a:solidFill>
                  <a:schemeClr val="accent2"/>
                </a:solidFill>
              </a:rPr>
              <a:t>	  </a:t>
            </a:r>
            <a:r>
              <a:rPr lang="en-US" sz="2100" b="0" dirty="0" smtClean="0"/>
              <a:t>Number of Significant Figures</a:t>
            </a:r>
            <a:r>
              <a:rPr lang="en-US" sz="2100" b="0" dirty="0" smtClean="0">
                <a:solidFill>
                  <a:schemeClr val="accent2"/>
                </a:solidFill>
              </a:rPr>
              <a:t> </a:t>
            </a:r>
          </a:p>
          <a:p>
            <a:pPr>
              <a:lnSpc>
                <a:spcPct val="130000"/>
              </a:lnSpc>
              <a:buFont typeface="Wingdings" pitchFamily="2" charset="2"/>
              <a:buNone/>
              <a:defRPr/>
            </a:pPr>
            <a:r>
              <a:rPr lang="en-US" sz="3200" dirty="0" smtClean="0">
                <a:solidFill>
                  <a:srgbClr val="FFFFFF"/>
                </a:solidFill>
                <a:effectLst>
                  <a:outerShdw blurRad="38100" dist="38100" dir="2700000" algn="tl">
                    <a:srgbClr val="000000"/>
                  </a:outerShdw>
                </a:effectLst>
              </a:rPr>
              <a:t>   25,000 in.  		</a:t>
            </a:r>
            <a:r>
              <a:rPr lang="en-US" sz="3200" dirty="0" smtClean="0">
                <a:solidFill>
                  <a:srgbClr val="FFFF00"/>
                </a:solidFill>
                <a:effectLst>
                  <a:outerShdw blurRad="38100" dist="38100" dir="2700000" algn="tl">
                    <a:srgbClr val="000000"/>
                  </a:outerShdw>
                </a:effectLst>
              </a:rPr>
              <a:t>2</a:t>
            </a:r>
          </a:p>
          <a:p>
            <a:pPr>
              <a:lnSpc>
                <a:spcPct val="120000"/>
              </a:lnSpc>
              <a:buFontTx/>
              <a:buNone/>
              <a:defRPr/>
            </a:pPr>
            <a:r>
              <a:rPr lang="en-US" sz="3200" dirty="0" smtClean="0">
                <a:solidFill>
                  <a:srgbClr val="FFFFFF"/>
                </a:solidFill>
                <a:effectLst>
                  <a:outerShdw blurRad="38100" dist="38100" dir="2700000" algn="tl">
                    <a:srgbClr val="000000"/>
                  </a:outerShdw>
                </a:effectLst>
              </a:rPr>
              <a:t>   200. </a:t>
            </a:r>
            <a:r>
              <a:rPr lang="en-US" sz="3200" dirty="0" err="1" smtClean="0">
                <a:solidFill>
                  <a:srgbClr val="FFFFFF"/>
                </a:solidFill>
                <a:effectLst>
                  <a:outerShdw blurRad="38100" dist="38100" dir="2700000" algn="tl">
                    <a:srgbClr val="000000"/>
                  </a:outerShdw>
                </a:effectLst>
              </a:rPr>
              <a:t>yr</a:t>
            </a:r>
            <a:r>
              <a:rPr lang="en-US" sz="3200" dirty="0" smtClean="0">
                <a:solidFill>
                  <a:srgbClr val="FFFFFF"/>
                </a:solidFill>
                <a:effectLst>
                  <a:outerShdw blurRad="38100" dist="38100" dir="2700000" algn="tl">
                    <a:srgbClr val="000000"/>
                  </a:outerShdw>
                </a:effectLst>
              </a:rPr>
              <a:t>			</a:t>
            </a:r>
            <a:r>
              <a:rPr lang="en-US" sz="3200" dirty="0" smtClean="0">
                <a:solidFill>
                  <a:srgbClr val="FFFF00"/>
                </a:solidFill>
                <a:effectLst>
                  <a:outerShdw blurRad="38100" dist="38100" dir="2700000" algn="tl">
                    <a:srgbClr val="000000"/>
                  </a:outerShdw>
                </a:effectLst>
              </a:rPr>
              <a:t>3</a:t>
            </a:r>
          </a:p>
          <a:p>
            <a:pPr>
              <a:lnSpc>
                <a:spcPct val="120000"/>
              </a:lnSpc>
              <a:buFontTx/>
              <a:buNone/>
              <a:defRPr/>
            </a:pPr>
            <a:r>
              <a:rPr lang="en-US" sz="3200" dirty="0" smtClean="0">
                <a:solidFill>
                  <a:srgbClr val="FFFFFF"/>
                </a:solidFill>
                <a:effectLst>
                  <a:outerShdw blurRad="38100" dist="38100" dir="2700000" algn="tl">
                    <a:srgbClr val="000000"/>
                  </a:outerShdw>
                </a:effectLst>
              </a:rPr>
              <a:t>   48,600 gal		____</a:t>
            </a:r>
          </a:p>
          <a:p>
            <a:pPr>
              <a:lnSpc>
                <a:spcPct val="120000"/>
              </a:lnSpc>
              <a:buFontTx/>
              <a:buNone/>
              <a:defRPr/>
            </a:pPr>
            <a:r>
              <a:rPr lang="en-US" sz="3200" dirty="0" smtClean="0">
                <a:solidFill>
                  <a:srgbClr val="FFFFFF"/>
                </a:solidFill>
                <a:effectLst>
                  <a:outerShdw blurRad="38100" dist="38100" dir="2700000" algn="tl">
                    <a:srgbClr val="000000"/>
                  </a:outerShdw>
                </a:effectLst>
              </a:rPr>
              <a:t>	25,005,000 g  	____</a:t>
            </a:r>
          </a:p>
          <a:p>
            <a:pPr>
              <a:buFontTx/>
              <a:buNone/>
              <a:defRPr/>
            </a:pPr>
            <a:endParaRPr lang="en-US" sz="2000" b="0" dirty="0" smtClean="0"/>
          </a:p>
        </p:txBody>
      </p:sp>
    </p:spTree>
    <p:extLst>
      <p:ext uri="{BB962C8B-B14F-4D97-AF65-F5344CB8AC3E}">
        <p14:creationId xmlns:p14="http://schemas.microsoft.com/office/powerpoint/2010/main" val="2979433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685800" y="304800"/>
            <a:ext cx="7772400" cy="1143000"/>
          </a:xfrm>
          <a:ln w="38100">
            <a:solidFill>
              <a:schemeClr val="hlink"/>
            </a:solidFill>
          </a:ln>
        </p:spPr>
        <p:txBody>
          <a:bodyPr/>
          <a:lstStyle/>
          <a:p>
            <a:pPr>
              <a:defRPr/>
            </a:pPr>
            <a:r>
              <a:rPr lang="en-US" sz="3200" b="0" smtClean="0">
                <a:solidFill>
                  <a:srgbClr val="FF6600"/>
                </a:solidFill>
                <a:effectLst>
                  <a:outerShdw blurRad="38100" dist="38100" dir="2700000" algn="tl">
                    <a:srgbClr val="000000"/>
                  </a:outerShdw>
                </a:effectLst>
                <a:latin typeface="Comic Sans MS" pitchFamily="66" charset="0"/>
              </a:rPr>
              <a:t>Learning Check</a:t>
            </a:r>
            <a:r>
              <a:rPr lang="en-US" sz="3200" b="0" smtClean="0">
                <a:solidFill>
                  <a:schemeClr val="tx1"/>
                </a:solidFill>
              </a:rPr>
              <a:t> </a:t>
            </a:r>
            <a:endParaRPr lang="en-US" smtClean="0"/>
          </a:p>
        </p:txBody>
      </p:sp>
      <p:sp>
        <p:nvSpPr>
          <p:cNvPr id="163843" name="Rectangle 3"/>
          <p:cNvSpPr>
            <a:spLocks noGrp="1" noChangeArrowheads="1"/>
          </p:cNvSpPr>
          <p:nvPr>
            <p:ph idx="1"/>
          </p:nvPr>
        </p:nvSpPr>
        <p:spPr>
          <a:xfrm>
            <a:off x="228600" y="1676400"/>
            <a:ext cx="8610600" cy="4724400"/>
          </a:xfrm>
        </p:spPr>
        <p:txBody>
          <a:bodyPr/>
          <a:lstStyle/>
          <a:p>
            <a:pPr>
              <a:lnSpc>
                <a:spcPct val="110000"/>
              </a:lnSpc>
              <a:buFontTx/>
              <a:buNone/>
              <a:defRPr/>
            </a:pPr>
            <a:r>
              <a:rPr lang="en-US" sz="2800" smtClean="0">
                <a:solidFill>
                  <a:srgbClr val="FFFFFF"/>
                </a:solidFill>
                <a:effectLst>
                  <a:outerShdw blurRad="38100" dist="38100" dir="2700000" algn="tl">
                    <a:srgbClr val="000000"/>
                  </a:outerShdw>
                </a:effectLst>
              </a:rPr>
              <a:t>A. Which answers contain 3 significant  figures?</a:t>
            </a:r>
          </a:p>
          <a:p>
            <a:pPr lvl="1">
              <a:spcAft>
                <a:spcPts val="600"/>
              </a:spcAft>
              <a:buFontTx/>
              <a:buNone/>
              <a:defRPr/>
            </a:pPr>
            <a:r>
              <a:rPr lang="en-US" smtClean="0">
                <a:solidFill>
                  <a:schemeClr val="accent1"/>
                </a:solidFill>
                <a:effectLst>
                  <a:outerShdw blurRad="38100" dist="38100" dir="2700000" algn="tl">
                    <a:srgbClr val="000000"/>
                  </a:outerShdw>
                </a:effectLst>
              </a:rPr>
              <a:t>1)   0.4760	    2)  0.00476	  3)  4760</a:t>
            </a:r>
            <a:r>
              <a:rPr lang="en-US" smtClean="0">
                <a:solidFill>
                  <a:srgbClr val="FF9933"/>
                </a:solidFill>
                <a:effectLst>
                  <a:outerShdw blurRad="38100" dist="38100" dir="2700000" algn="tl">
                    <a:srgbClr val="000000"/>
                  </a:outerShdw>
                </a:effectLst>
              </a:rPr>
              <a:t>     	</a:t>
            </a:r>
            <a:endParaRPr lang="en-US" smtClean="0">
              <a:effectLst>
                <a:outerShdw blurRad="38100" dist="38100" dir="2700000" algn="tl">
                  <a:srgbClr val="FFFFFF"/>
                </a:outerShdw>
              </a:effectLst>
            </a:endParaRPr>
          </a:p>
          <a:p>
            <a:pPr>
              <a:lnSpc>
                <a:spcPct val="110000"/>
              </a:lnSpc>
              <a:buFontTx/>
              <a:buNone/>
              <a:defRPr/>
            </a:pPr>
            <a:r>
              <a:rPr lang="en-US" sz="2800" smtClean="0">
                <a:solidFill>
                  <a:srgbClr val="FFFFFF"/>
                </a:solidFill>
                <a:effectLst>
                  <a:outerShdw blurRad="38100" dist="38100" dir="2700000" algn="tl">
                    <a:srgbClr val="000000"/>
                  </a:outerShdw>
                </a:effectLst>
              </a:rPr>
              <a:t>B. All the zeros are significant in</a:t>
            </a:r>
            <a:r>
              <a:rPr lang="en-US" sz="2800" smtClean="0">
                <a:effectLst>
                  <a:outerShdw blurRad="38100" dist="38100" dir="2700000" algn="tl">
                    <a:srgbClr val="FFFFFF"/>
                  </a:outerShdw>
                </a:effectLst>
              </a:rPr>
              <a:t> </a:t>
            </a:r>
          </a:p>
          <a:p>
            <a:pPr>
              <a:lnSpc>
                <a:spcPct val="110000"/>
              </a:lnSpc>
              <a:buFontTx/>
              <a:buNone/>
              <a:defRPr/>
            </a:pPr>
            <a:r>
              <a:rPr lang="en-US" sz="2800" smtClean="0">
                <a:solidFill>
                  <a:srgbClr val="FF9933"/>
                </a:solidFill>
                <a:effectLst>
                  <a:outerShdw blurRad="38100" dist="38100" dir="2700000" algn="tl">
                    <a:srgbClr val="000000"/>
                  </a:outerShdw>
                </a:effectLst>
              </a:rPr>
              <a:t>	</a:t>
            </a:r>
            <a:r>
              <a:rPr lang="en-US" sz="2800" smtClean="0">
                <a:solidFill>
                  <a:schemeClr val="accent1"/>
                </a:solidFill>
                <a:effectLst>
                  <a:outerShdw blurRad="38100" dist="38100" dir="2700000" algn="tl">
                    <a:srgbClr val="000000"/>
                  </a:outerShdw>
                </a:effectLst>
              </a:rPr>
              <a:t>1)   0.00307 	    2)  25.300	  3)  2.050 x 10</a:t>
            </a:r>
            <a:r>
              <a:rPr lang="en-US" sz="2800" baseline="30000" smtClean="0">
                <a:solidFill>
                  <a:schemeClr val="accent1"/>
                </a:solidFill>
                <a:effectLst>
                  <a:outerShdw blurRad="38100" dist="38100" dir="2700000" algn="tl">
                    <a:srgbClr val="000000"/>
                  </a:outerShdw>
                </a:effectLst>
              </a:rPr>
              <a:t>3</a:t>
            </a:r>
            <a:endParaRPr lang="en-US" sz="2800" smtClean="0">
              <a:solidFill>
                <a:schemeClr val="accent1"/>
              </a:solidFill>
              <a:effectLst>
                <a:outerShdw blurRad="38100" dist="38100" dir="2700000" algn="tl">
                  <a:srgbClr val="000000"/>
                </a:outerShdw>
              </a:effectLst>
            </a:endParaRPr>
          </a:p>
          <a:p>
            <a:pPr>
              <a:lnSpc>
                <a:spcPct val="70000"/>
              </a:lnSpc>
              <a:buFontTx/>
              <a:buNone/>
              <a:defRPr/>
            </a:pPr>
            <a:endParaRPr lang="en-US" sz="2800" smtClean="0">
              <a:solidFill>
                <a:schemeClr val="accent1"/>
              </a:solidFill>
              <a:effectLst>
                <a:outerShdw blurRad="38100" dist="38100" dir="2700000" algn="tl">
                  <a:srgbClr val="000000"/>
                </a:outerShdw>
              </a:effectLst>
            </a:endParaRPr>
          </a:p>
          <a:p>
            <a:pPr>
              <a:buFontTx/>
              <a:buNone/>
              <a:defRPr/>
            </a:pPr>
            <a:r>
              <a:rPr lang="en-US" sz="2800" smtClean="0">
                <a:solidFill>
                  <a:srgbClr val="FFFFFF"/>
                </a:solidFill>
                <a:effectLst>
                  <a:outerShdw blurRad="38100" dist="38100" dir="2700000" algn="tl">
                    <a:srgbClr val="000000"/>
                  </a:outerShdw>
                </a:effectLst>
              </a:rPr>
              <a:t>C. 534,675 rounded to 3 significant  figures is</a:t>
            </a:r>
          </a:p>
          <a:p>
            <a:pPr lvl="1">
              <a:lnSpc>
                <a:spcPct val="120000"/>
              </a:lnSpc>
              <a:spcAft>
                <a:spcPts val="600"/>
              </a:spcAft>
              <a:buFontTx/>
              <a:buNone/>
              <a:defRPr/>
            </a:pPr>
            <a:r>
              <a:rPr lang="en-US" smtClean="0">
                <a:solidFill>
                  <a:srgbClr val="FF9933"/>
                </a:solidFill>
                <a:effectLst>
                  <a:outerShdw blurRad="38100" dist="38100" dir="2700000" algn="tl">
                    <a:srgbClr val="000000"/>
                  </a:outerShdw>
                </a:effectLst>
              </a:rPr>
              <a:t> </a:t>
            </a:r>
            <a:r>
              <a:rPr lang="en-US" smtClean="0">
                <a:solidFill>
                  <a:schemeClr val="accent1"/>
                </a:solidFill>
                <a:effectLst>
                  <a:outerShdw blurRad="38100" dist="38100" dir="2700000" algn="tl">
                    <a:srgbClr val="000000"/>
                  </a:outerShdw>
                </a:effectLst>
              </a:rPr>
              <a:t>	1)  535   	   2)  535,000    	  3) 5.35 x 10</a:t>
            </a:r>
            <a:r>
              <a:rPr lang="en-US" baseline="30000" smtClean="0">
                <a:solidFill>
                  <a:schemeClr val="accent1"/>
                </a:solidFill>
                <a:effectLst>
                  <a:outerShdw blurRad="38100" dist="38100" dir="2700000" algn="tl">
                    <a:srgbClr val="000000"/>
                  </a:outerShdw>
                </a:effectLst>
              </a:rPr>
              <a:t>5</a:t>
            </a:r>
          </a:p>
        </p:txBody>
      </p:sp>
    </p:spTree>
    <p:extLst>
      <p:ext uri="{BB962C8B-B14F-4D97-AF65-F5344CB8AC3E}">
        <p14:creationId xmlns:p14="http://schemas.microsoft.com/office/powerpoint/2010/main" val="23130741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ln w="38100">
            <a:solidFill>
              <a:schemeClr val="hlink"/>
            </a:solidFill>
          </a:ln>
        </p:spPr>
        <p:txBody>
          <a:bodyPr/>
          <a:lstStyle/>
          <a:p>
            <a:pPr>
              <a:defRPr/>
            </a:pPr>
            <a:r>
              <a:rPr lang="en-US" sz="3200" smtClean="0">
                <a:solidFill>
                  <a:srgbClr val="FF6600"/>
                </a:solidFill>
                <a:effectLst>
                  <a:outerShdw blurRad="38100" dist="38100" dir="2700000" algn="tl">
                    <a:srgbClr val="000000"/>
                  </a:outerShdw>
                </a:effectLst>
              </a:rPr>
              <a:t>Learning Check</a:t>
            </a:r>
            <a:endParaRPr lang="en-US" smtClean="0">
              <a:solidFill>
                <a:srgbClr val="FF6600"/>
              </a:solidFill>
              <a:effectLst>
                <a:outerShdw blurRad="38100" dist="38100" dir="2700000" algn="tl">
                  <a:srgbClr val="000000"/>
                </a:outerShdw>
              </a:effectLst>
            </a:endParaRPr>
          </a:p>
        </p:txBody>
      </p:sp>
      <p:sp>
        <p:nvSpPr>
          <p:cNvPr id="165891" name="Rectangle 3"/>
          <p:cNvSpPr>
            <a:spLocks noGrp="1" noChangeArrowheads="1"/>
          </p:cNvSpPr>
          <p:nvPr>
            <p:ph idx="1"/>
          </p:nvPr>
        </p:nvSpPr>
        <p:spPr/>
        <p:txBody>
          <a:bodyPr>
            <a:normAutofit fontScale="92500" lnSpcReduction="10000"/>
          </a:bodyPr>
          <a:lstStyle/>
          <a:p>
            <a:pPr>
              <a:lnSpc>
                <a:spcPct val="110000"/>
              </a:lnSpc>
              <a:spcAft>
                <a:spcPts val="600"/>
              </a:spcAft>
              <a:buFontTx/>
              <a:buNone/>
              <a:defRPr/>
            </a:pPr>
            <a:r>
              <a:rPr lang="en-US" sz="3200" b="0" smtClean="0">
                <a:effectLst>
                  <a:outerShdw blurRad="38100" dist="38100" dir="2700000" algn="tl">
                    <a:srgbClr val="FFFFFF"/>
                  </a:outerShdw>
                </a:effectLst>
              </a:rPr>
              <a:t>	</a:t>
            </a:r>
            <a:r>
              <a:rPr lang="en-US" sz="3200" b="0" smtClean="0">
                <a:solidFill>
                  <a:srgbClr val="FFFFFF"/>
                </a:solidFill>
                <a:effectLst>
                  <a:outerShdw blurRad="38100" dist="38100" dir="2700000" algn="tl">
                    <a:srgbClr val="000000"/>
                  </a:outerShdw>
                </a:effectLst>
              </a:rPr>
              <a:t>In which set(s) do both numbers contain the </a:t>
            </a:r>
            <a:r>
              <a:rPr lang="en-US" sz="3200" b="0" i="1" smtClean="0">
                <a:solidFill>
                  <a:srgbClr val="66FF33"/>
                </a:solidFill>
                <a:effectLst>
                  <a:outerShdw blurRad="38100" dist="38100" dir="2700000" algn="tl">
                    <a:srgbClr val="000000"/>
                  </a:outerShdw>
                </a:effectLst>
              </a:rPr>
              <a:t>same</a:t>
            </a:r>
            <a:r>
              <a:rPr lang="en-US" sz="3200" b="0" i="1" smtClean="0">
                <a:solidFill>
                  <a:srgbClr val="FFFFFF"/>
                </a:solidFill>
                <a:effectLst>
                  <a:outerShdw blurRad="38100" dist="38100" dir="2700000" algn="tl">
                    <a:srgbClr val="000000"/>
                  </a:outerShdw>
                </a:effectLst>
              </a:rPr>
              <a:t> </a:t>
            </a:r>
            <a:r>
              <a:rPr lang="en-US" sz="3200" b="0" smtClean="0">
                <a:solidFill>
                  <a:srgbClr val="FFFFFF"/>
                </a:solidFill>
                <a:effectLst>
                  <a:outerShdw blurRad="38100" dist="38100" dir="2700000" algn="tl">
                    <a:srgbClr val="000000"/>
                  </a:outerShdw>
                </a:effectLst>
              </a:rPr>
              <a:t>number of significant figures?</a:t>
            </a:r>
            <a:r>
              <a:rPr lang="en-US" sz="3200" b="0" smtClean="0">
                <a:effectLst>
                  <a:outerShdw blurRad="38100" dist="38100" dir="2700000" algn="tl">
                    <a:srgbClr val="FFFFFF"/>
                  </a:outerShdw>
                </a:effectLst>
              </a:rPr>
              <a:t>  	   </a:t>
            </a:r>
          </a:p>
          <a:p>
            <a:pPr>
              <a:lnSpc>
                <a:spcPct val="110000"/>
              </a:lnSpc>
              <a:buFontTx/>
              <a:buNone/>
              <a:defRPr/>
            </a:pPr>
            <a:r>
              <a:rPr lang="en-US" sz="3200" b="0" smtClean="0">
                <a:effectLst>
                  <a:outerShdw blurRad="38100" dist="38100" dir="2700000" algn="tl">
                    <a:srgbClr val="FFFFFF"/>
                  </a:outerShdw>
                </a:effectLst>
              </a:rPr>
              <a:t>	 </a:t>
            </a:r>
            <a:r>
              <a:rPr lang="en-US" sz="3200" b="0" smtClean="0">
                <a:solidFill>
                  <a:schemeClr val="accent1"/>
                </a:solidFill>
                <a:effectLst>
                  <a:outerShdw blurRad="38100" dist="38100" dir="2700000" algn="tl">
                    <a:srgbClr val="000000"/>
                  </a:outerShdw>
                </a:effectLst>
              </a:rPr>
              <a:t>	1)  22.0  and 22.00   	 </a:t>
            </a:r>
          </a:p>
          <a:p>
            <a:pPr lvl="1">
              <a:lnSpc>
                <a:spcPct val="120000"/>
              </a:lnSpc>
              <a:spcAft>
                <a:spcPts val="600"/>
              </a:spcAft>
              <a:buFontTx/>
              <a:buNone/>
              <a:defRPr/>
            </a:pPr>
            <a:r>
              <a:rPr lang="en-US" sz="3200" b="0" smtClean="0">
                <a:solidFill>
                  <a:schemeClr val="accent1"/>
                </a:solidFill>
                <a:effectLst>
                  <a:outerShdw blurRad="38100" dist="38100" dir="2700000" algn="tl">
                    <a:srgbClr val="000000"/>
                  </a:outerShdw>
                </a:effectLst>
              </a:rPr>
              <a:t>		2)  400.0 and 40    </a:t>
            </a:r>
          </a:p>
          <a:p>
            <a:pPr lvl="1">
              <a:lnSpc>
                <a:spcPct val="120000"/>
              </a:lnSpc>
              <a:spcAft>
                <a:spcPts val="600"/>
              </a:spcAft>
              <a:buFontTx/>
              <a:buNone/>
              <a:defRPr/>
            </a:pPr>
            <a:r>
              <a:rPr lang="en-US" sz="3200" b="0" smtClean="0">
                <a:solidFill>
                  <a:schemeClr val="accent1"/>
                </a:solidFill>
                <a:effectLst>
                  <a:outerShdw blurRad="38100" dist="38100" dir="2700000" algn="tl">
                    <a:srgbClr val="000000"/>
                  </a:outerShdw>
                </a:effectLst>
              </a:rPr>
              <a:t>		3)  0.000015 and 150,000</a:t>
            </a:r>
          </a:p>
          <a:p>
            <a:pPr lvl="4" algn="ctr">
              <a:lnSpc>
                <a:spcPct val="80000"/>
              </a:lnSpc>
              <a:buFontTx/>
              <a:buNone/>
              <a:defRPr/>
            </a:pPr>
            <a:endParaRPr lang="en-US" sz="3200" b="0" smtClean="0">
              <a:solidFill>
                <a:schemeClr val="accent1"/>
              </a:solidFill>
              <a:effectLst>
                <a:outerShdw blurRad="38100" dist="38100" dir="2700000" algn="tl">
                  <a:srgbClr val="000000"/>
                </a:outerShdw>
              </a:effectLst>
            </a:endParaRPr>
          </a:p>
          <a:p>
            <a:pPr>
              <a:defRPr/>
            </a:pPr>
            <a:endParaRPr lang="en-US" smtClean="0">
              <a:solidFill>
                <a:schemeClr val="accent1"/>
              </a:solidFill>
            </a:endParaRPr>
          </a:p>
        </p:txBody>
      </p:sp>
    </p:spTree>
    <p:extLst>
      <p:ext uri="{BB962C8B-B14F-4D97-AF65-F5344CB8AC3E}">
        <p14:creationId xmlns:p14="http://schemas.microsoft.com/office/powerpoint/2010/main" val="40938229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3"/>
          <p:cNvSpPr>
            <a:spLocks noGrp="1" noChangeArrowheads="1"/>
          </p:cNvSpPr>
          <p:nvPr>
            <p:ph type="title"/>
          </p:nvPr>
        </p:nvSpPr>
        <p:spPr>
          <a:xfrm>
            <a:off x="685800" y="381000"/>
            <a:ext cx="7772400" cy="1143000"/>
          </a:xfrm>
          <a:ln w="38100">
            <a:solidFill>
              <a:schemeClr val="hlink"/>
            </a:solidFill>
          </a:ln>
        </p:spPr>
        <p:txBody>
          <a:bodyPr/>
          <a:lstStyle/>
          <a:p>
            <a:pPr>
              <a:defRPr/>
            </a:pPr>
            <a:r>
              <a:rPr lang="en-US" sz="3200" b="0" smtClean="0">
                <a:solidFill>
                  <a:srgbClr val="FF6600"/>
                </a:solidFill>
                <a:effectLst>
                  <a:outerShdw blurRad="38100" dist="38100" dir="2700000" algn="tl">
                    <a:srgbClr val="000000"/>
                  </a:outerShdw>
                </a:effectLst>
              </a:rPr>
              <a:t>Learning Check</a:t>
            </a:r>
            <a:endParaRPr lang="en-US" smtClean="0">
              <a:solidFill>
                <a:srgbClr val="FF6600"/>
              </a:solidFill>
              <a:effectLst>
                <a:outerShdw blurRad="38100" dist="38100" dir="2700000" algn="tl">
                  <a:srgbClr val="000000"/>
                </a:outerShdw>
              </a:effectLst>
            </a:endParaRPr>
          </a:p>
        </p:txBody>
      </p:sp>
      <p:sp>
        <p:nvSpPr>
          <p:cNvPr id="167938" name="Rectangle 2"/>
          <p:cNvSpPr>
            <a:spLocks noGrp="1" noChangeArrowheads="1"/>
          </p:cNvSpPr>
          <p:nvPr>
            <p:ph idx="1"/>
          </p:nvPr>
        </p:nvSpPr>
        <p:spPr>
          <a:xfrm>
            <a:off x="304800" y="1600200"/>
            <a:ext cx="8839200" cy="5257800"/>
          </a:xfrm>
        </p:spPr>
        <p:txBody>
          <a:bodyPr/>
          <a:lstStyle/>
          <a:p>
            <a:pPr>
              <a:buFontTx/>
              <a:buNone/>
              <a:defRPr/>
            </a:pPr>
            <a:r>
              <a:rPr lang="en-US" sz="2800" b="0" dirty="0" smtClean="0"/>
              <a:t>	</a:t>
            </a:r>
            <a:r>
              <a:rPr lang="en-US" sz="2800" b="0" dirty="0" smtClean="0">
                <a:solidFill>
                  <a:srgbClr val="FFFFFF"/>
                </a:solidFill>
                <a:effectLst>
                  <a:outerShdw blurRad="38100" dist="38100" dir="2700000" algn="tl">
                    <a:srgbClr val="000000"/>
                  </a:outerShdw>
                </a:effectLst>
              </a:rPr>
              <a:t>State the number of significant figures in each of the following:	</a:t>
            </a:r>
            <a:r>
              <a:rPr lang="en-US" sz="2800" b="0" dirty="0" smtClean="0"/>
              <a:t>		</a:t>
            </a:r>
            <a:endParaRPr lang="en-US" sz="2800" b="0" dirty="0" smtClean="0">
              <a:solidFill>
                <a:srgbClr val="FF9933"/>
              </a:solidFill>
            </a:endParaRPr>
          </a:p>
          <a:p>
            <a:pPr>
              <a:buFontTx/>
              <a:buNone/>
              <a:defRPr/>
            </a:pPr>
            <a:r>
              <a:rPr lang="en-US" sz="2800" b="0" dirty="0" smtClean="0"/>
              <a:t>	</a:t>
            </a:r>
            <a:r>
              <a:rPr lang="en-US" sz="2800" b="0" dirty="0" smtClean="0">
                <a:solidFill>
                  <a:schemeClr val="accent1"/>
                </a:solidFill>
                <a:effectLst>
                  <a:outerShdw blurRad="38100" dist="38100" dir="2700000" algn="tl">
                    <a:srgbClr val="000000"/>
                  </a:outerShdw>
                </a:effectLst>
              </a:rPr>
              <a:t>A.   0.030 m			 1	 2	 3</a:t>
            </a:r>
          </a:p>
          <a:p>
            <a:pPr>
              <a:lnSpc>
                <a:spcPct val="140000"/>
              </a:lnSpc>
              <a:buFontTx/>
              <a:buNone/>
              <a:defRPr/>
            </a:pPr>
            <a:r>
              <a:rPr lang="en-US" sz="2800" b="0" dirty="0" smtClean="0">
                <a:solidFill>
                  <a:schemeClr val="accent1"/>
                </a:solidFill>
                <a:effectLst>
                  <a:outerShdw blurRad="38100" dist="38100" dir="2700000" algn="tl">
                    <a:srgbClr val="000000"/>
                  </a:outerShdw>
                </a:effectLst>
              </a:rPr>
              <a:t>	B.  4.050 L			 2	 3	 4</a:t>
            </a:r>
          </a:p>
          <a:p>
            <a:pPr>
              <a:lnSpc>
                <a:spcPct val="140000"/>
              </a:lnSpc>
              <a:buFontTx/>
              <a:buNone/>
              <a:defRPr/>
            </a:pPr>
            <a:r>
              <a:rPr lang="en-US" sz="2800" b="0" dirty="0" smtClean="0">
                <a:solidFill>
                  <a:schemeClr val="accent1"/>
                </a:solidFill>
                <a:effectLst>
                  <a:outerShdw blurRad="38100" dist="38100" dir="2700000" algn="tl">
                    <a:srgbClr val="000000"/>
                  </a:outerShdw>
                </a:effectLst>
              </a:rPr>
              <a:t>	C.  0.0008 g		 	 1	 2	 4</a:t>
            </a:r>
          </a:p>
          <a:p>
            <a:pPr>
              <a:lnSpc>
                <a:spcPct val="140000"/>
              </a:lnSpc>
              <a:buFontTx/>
              <a:buNone/>
              <a:defRPr/>
            </a:pPr>
            <a:r>
              <a:rPr lang="en-US" sz="2800" b="0" dirty="0" smtClean="0">
                <a:solidFill>
                  <a:schemeClr val="accent1"/>
                </a:solidFill>
                <a:effectLst>
                  <a:outerShdw blurRad="38100" dist="38100" dir="2700000" algn="tl">
                    <a:srgbClr val="000000"/>
                  </a:outerShdw>
                </a:effectLst>
              </a:rPr>
              <a:t>	D.  3.00 m		 	 1	 2	 3</a:t>
            </a:r>
          </a:p>
          <a:p>
            <a:pPr>
              <a:lnSpc>
                <a:spcPct val="140000"/>
              </a:lnSpc>
              <a:buFontTx/>
              <a:buNone/>
              <a:defRPr/>
            </a:pPr>
            <a:r>
              <a:rPr lang="en-US" sz="2800" b="0" dirty="0" smtClean="0">
                <a:solidFill>
                  <a:schemeClr val="accent1"/>
                </a:solidFill>
                <a:effectLst>
                  <a:outerShdw blurRad="38100" dist="38100" dir="2700000" algn="tl">
                    <a:srgbClr val="000000"/>
                  </a:outerShdw>
                </a:effectLst>
              </a:rPr>
              <a:t>	E.  2,080,000 bees	 	 3	 5	 7</a:t>
            </a:r>
            <a:r>
              <a:rPr lang="en-US" sz="2100" b="0" dirty="0" smtClean="0">
                <a:solidFill>
                  <a:schemeClr val="accent1"/>
                </a:solidFill>
                <a:effectLst>
                  <a:outerShdw blurRad="38100" dist="38100" dir="2700000" algn="tl">
                    <a:srgbClr val="000000"/>
                  </a:outerShdw>
                </a:effectLst>
              </a:rPr>
              <a:t>	</a:t>
            </a:r>
            <a:r>
              <a:rPr lang="en-US" sz="2100" b="0" dirty="0" smtClean="0"/>
              <a:t>	</a:t>
            </a:r>
            <a:endParaRPr lang="en-US" sz="2100" b="0" dirty="0" smtClean="0">
              <a:latin typeface="Comic Sans MS" pitchFamily="66" charset="0"/>
            </a:endParaRPr>
          </a:p>
        </p:txBody>
      </p:sp>
    </p:spTree>
    <p:extLst>
      <p:ext uri="{BB962C8B-B14F-4D97-AF65-F5344CB8AC3E}">
        <p14:creationId xmlns:p14="http://schemas.microsoft.com/office/powerpoint/2010/main" val="19985867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5387438"/>
              </p:ext>
            </p:extLst>
          </p:nvPr>
        </p:nvGraphicFramePr>
        <p:xfrm>
          <a:off x="838200" y="1066800"/>
          <a:ext cx="7315200" cy="5257801"/>
        </p:xfrm>
        <a:graphic>
          <a:graphicData uri="http://schemas.openxmlformats.org/drawingml/2006/table">
            <a:tbl>
              <a:tblPr/>
              <a:tblGrid>
                <a:gridCol w="2438400"/>
                <a:gridCol w="2438400"/>
                <a:gridCol w="2438400"/>
              </a:tblGrid>
              <a:tr h="494852">
                <a:tc>
                  <a:txBody>
                    <a:bodyPr/>
                    <a:lstStyle/>
                    <a:p>
                      <a:pPr algn="ctr"/>
                      <a:r>
                        <a:rPr lang="en-US" sz="1600" b="1" dirty="0" smtClean="0">
                          <a:effectLst/>
                          <a:latin typeface="geneva,Helvetica,Arial,sans-serif"/>
                        </a:rPr>
                        <a:t>Number</a:t>
                      </a:r>
                      <a:endParaRPr lang="en-US" sz="1600" dirty="0">
                        <a:effectLst/>
                        <a:latin typeface="arial"/>
                      </a:endParaRPr>
                    </a:p>
                  </a:txBody>
                  <a:tcPr anchor="ctr">
                    <a:lnL>
                      <a:noFill/>
                    </a:lnL>
                    <a:lnR>
                      <a:noFill/>
                    </a:lnR>
                    <a:lnT>
                      <a:noFill/>
                    </a:lnT>
                    <a:lnB>
                      <a:noFill/>
                    </a:lnB>
                    <a:solidFill>
                      <a:srgbClr val="CCCCCC"/>
                    </a:solidFill>
                  </a:tcPr>
                </a:tc>
                <a:tc>
                  <a:txBody>
                    <a:bodyPr/>
                    <a:lstStyle/>
                    <a:p>
                      <a:pPr algn="ctr"/>
                      <a:r>
                        <a:rPr lang="en-US" sz="1600" b="1" dirty="0">
                          <a:effectLst/>
                          <a:latin typeface="geneva,Helvetica,Arial,sans-serif"/>
                        </a:rPr>
                        <a:t>Atlantic-Pacific rule</a:t>
                      </a:r>
                      <a:endParaRPr lang="en-US" sz="1600" dirty="0">
                        <a:effectLst/>
                        <a:latin typeface="arial"/>
                      </a:endParaRPr>
                    </a:p>
                  </a:txBody>
                  <a:tcPr anchor="ctr">
                    <a:lnL>
                      <a:noFill/>
                    </a:lnL>
                    <a:lnR>
                      <a:noFill/>
                    </a:lnR>
                    <a:lnT>
                      <a:noFill/>
                    </a:lnT>
                    <a:lnB>
                      <a:noFill/>
                    </a:lnB>
                    <a:solidFill>
                      <a:srgbClr val="CCCCCC"/>
                    </a:solidFill>
                  </a:tcPr>
                </a:tc>
                <a:tc>
                  <a:txBody>
                    <a:bodyPr/>
                    <a:lstStyle/>
                    <a:p>
                      <a:pPr algn="ctr"/>
                      <a:r>
                        <a:rPr lang="en-US" sz="1600" b="1" dirty="0">
                          <a:effectLst/>
                          <a:latin typeface="geneva,Helvetica,Arial,sans-serif"/>
                        </a:rPr>
                        <a:t>Scientific notation rule</a:t>
                      </a:r>
                      <a:endParaRPr lang="en-US" sz="1600" dirty="0">
                        <a:effectLst/>
                        <a:latin typeface="arial"/>
                      </a:endParaRPr>
                    </a:p>
                  </a:txBody>
                  <a:tcPr anchor="ctr">
                    <a:lnL>
                      <a:noFill/>
                    </a:lnL>
                    <a:lnR>
                      <a:noFill/>
                    </a:lnR>
                    <a:lnT>
                      <a:noFill/>
                    </a:lnT>
                    <a:lnB>
                      <a:noFill/>
                    </a:lnB>
                    <a:solidFill>
                      <a:srgbClr val="CCCCCC"/>
                    </a:solidFill>
                  </a:tcPr>
                </a:tc>
              </a:tr>
              <a:tr h="1113417">
                <a:tc>
                  <a:txBody>
                    <a:bodyPr/>
                    <a:lstStyle/>
                    <a:p>
                      <a:pPr algn="ctr"/>
                      <a:r>
                        <a:rPr lang="en-US" sz="2400" dirty="0">
                          <a:solidFill>
                            <a:srgbClr val="0070C0"/>
                          </a:solidFill>
                          <a:effectLst/>
                          <a:latin typeface="geneva,Helvetica,Arial,sans-serif"/>
                        </a:rPr>
                        <a:t>0.00</a:t>
                      </a:r>
                      <a:r>
                        <a:rPr lang="en-US" sz="2400" dirty="0">
                          <a:solidFill>
                            <a:srgbClr val="FF0000"/>
                          </a:solidFill>
                          <a:effectLst/>
                          <a:latin typeface="geneva,Helvetica,Arial,sans-serif"/>
                        </a:rPr>
                        <a:t>1010</a:t>
                      </a:r>
                      <a:endParaRPr lang="en-US" sz="2400" dirty="0">
                        <a:solidFill>
                          <a:srgbClr val="FF0000"/>
                        </a:solidFill>
                        <a:effectLst/>
                        <a:latin typeface="arial"/>
                      </a:endParaRPr>
                    </a:p>
                  </a:txBody>
                  <a:tcPr>
                    <a:lnL>
                      <a:noFill/>
                    </a:lnL>
                    <a:lnR>
                      <a:noFill/>
                    </a:lnR>
                    <a:lnT>
                      <a:noFill/>
                    </a:lnT>
                    <a:lnB>
                      <a:noFill/>
                    </a:lnB>
                    <a:solidFill>
                      <a:srgbClr val="FFFFFF"/>
                    </a:solidFill>
                  </a:tcPr>
                </a:tc>
                <a:tc>
                  <a:txBody>
                    <a:bodyPr/>
                    <a:lstStyle/>
                    <a:p>
                      <a:pPr algn="l"/>
                      <a:r>
                        <a:rPr lang="en-US" sz="1200" dirty="0">
                          <a:solidFill>
                            <a:srgbClr val="FF0000"/>
                          </a:solidFill>
                          <a:effectLst/>
                          <a:latin typeface="geneva,Helvetica,Arial,sans-serif"/>
                        </a:rPr>
                        <a:t>decimal point Present: ignore zeros on the Pacific side. 4 sig. digits.</a:t>
                      </a:r>
                      <a:endParaRPr lang="en-US" sz="1200" dirty="0">
                        <a:solidFill>
                          <a:srgbClr val="FF0000"/>
                        </a:solidFill>
                        <a:effectLst/>
                        <a:latin typeface="arial"/>
                      </a:endParaRPr>
                    </a:p>
                  </a:txBody>
                  <a:tcPr>
                    <a:lnL>
                      <a:noFill/>
                    </a:lnL>
                    <a:lnR>
                      <a:noFill/>
                    </a:lnR>
                    <a:lnT>
                      <a:noFill/>
                    </a:lnT>
                    <a:lnB>
                      <a:noFill/>
                    </a:lnB>
                    <a:solidFill>
                      <a:srgbClr val="FFFFFF"/>
                    </a:solidFill>
                  </a:tcPr>
                </a:tc>
                <a:tc>
                  <a:txBody>
                    <a:bodyPr/>
                    <a:lstStyle/>
                    <a:p>
                      <a:pPr algn="l"/>
                      <a:r>
                        <a:rPr lang="en-US" sz="1200" dirty="0">
                          <a:solidFill>
                            <a:srgbClr val="FF0000"/>
                          </a:solidFill>
                          <a:effectLst/>
                          <a:latin typeface="geneva,Helvetica,Arial,sans-serif"/>
                        </a:rPr>
                        <a:t>In scientific notation: 1.010 × 10</a:t>
                      </a:r>
                      <a:r>
                        <a:rPr lang="en-US" sz="1200" baseline="30000" dirty="0">
                          <a:solidFill>
                            <a:srgbClr val="FF0000"/>
                          </a:solidFill>
                          <a:effectLst/>
                          <a:latin typeface="geneva,Helvetica,Arial,sans-serif"/>
                        </a:rPr>
                        <a:t>-3</a:t>
                      </a:r>
                      <a:r>
                        <a:rPr lang="en-US" sz="1200" dirty="0">
                          <a:solidFill>
                            <a:srgbClr val="FF0000"/>
                          </a:solidFill>
                          <a:effectLst/>
                          <a:latin typeface="geneva,Helvetica,Arial,sans-serif"/>
                        </a:rPr>
                        <a:t>. 4 sig. digits. The decimal point moved past the three leading zeros; they vanished.</a:t>
                      </a:r>
                      <a:endParaRPr lang="en-US" sz="1200" dirty="0">
                        <a:solidFill>
                          <a:srgbClr val="FF0000"/>
                        </a:solidFill>
                        <a:effectLst/>
                        <a:latin typeface="arial"/>
                      </a:endParaRPr>
                    </a:p>
                  </a:txBody>
                  <a:tcPr>
                    <a:lnL>
                      <a:noFill/>
                    </a:lnL>
                    <a:lnR>
                      <a:noFill/>
                    </a:lnR>
                    <a:lnT>
                      <a:noFill/>
                    </a:lnT>
                    <a:lnB>
                      <a:noFill/>
                    </a:lnB>
                    <a:solidFill>
                      <a:srgbClr val="FFFFFF"/>
                    </a:solidFill>
                  </a:tcPr>
                </a:tc>
              </a:tr>
              <a:tr h="1113417">
                <a:tc>
                  <a:txBody>
                    <a:bodyPr/>
                    <a:lstStyle/>
                    <a:p>
                      <a:pPr algn="ctr"/>
                      <a:r>
                        <a:rPr lang="en-US" sz="2400" dirty="0">
                          <a:solidFill>
                            <a:srgbClr val="0070C0"/>
                          </a:solidFill>
                          <a:effectLst/>
                          <a:latin typeface="geneva,Helvetica,Arial,sans-serif"/>
                        </a:rPr>
                        <a:t>0</a:t>
                      </a:r>
                      <a:r>
                        <a:rPr lang="en-US" sz="2400" dirty="0">
                          <a:solidFill>
                            <a:srgbClr val="FF0000"/>
                          </a:solidFill>
                          <a:effectLst/>
                          <a:latin typeface="geneva,Helvetica,Arial,sans-serif"/>
                        </a:rPr>
                        <a:t>.30000</a:t>
                      </a:r>
                      <a:endParaRPr lang="en-US" sz="2400" dirty="0">
                        <a:solidFill>
                          <a:srgbClr val="FF0000"/>
                        </a:solidFill>
                        <a:effectLst/>
                        <a:latin typeface="arial"/>
                      </a:endParaRPr>
                    </a:p>
                  </a:txBody>
                  <a:tcPr>
                    <a:lnL>
                      <a:noFill/>
                    </a:lnL>
                    <a:lnR>
                      <a:noFill/>
                    </a:lnR>
                    <a:lnT>
                      <a:noFill/>
                    </a:lnT>
                    <a:lnB>
                      <a:noFill/>
                    </a:lnB>
                    <a:solidFill>
                      <a:srgbClr val="FFFFFF"/>
                    </a:solidFill>
                  </a:tcPr>
                </a:tc>
                <a:tc>
                  <a:txBody>
                    <a:bodyPr/>
                    <a:lstStyle/>
                    <a:p>
                      <a:pPr algn="l"/>
                      <a:r>
                        <a:rPr lang="en-US" sz="1200" dirty="0">
                          <a:solidFill>
                            <a:srgbClr val="FF0000"/>
                          </a:solidFill>
                          <a:effectLst/>
                          <a:latin typeface="geneva,Helvetica,Arial,sans-serif"/>
                        </a:rPr>
                        <a:t>decimal point Present: ignore zeros on the Pacific side. 5 sig. digits.</a:t>
                      </a:r>
                      <a:endParaRPr lang="en-US" sz="1200" dirty="0">
                        <a:solidFill>
                          <a:srgbClr val="FF0000"/>
                        </a:solidFill>
                        <a:effectLst/>
                        <a:latin typeface="arial"/>
                      </a:endParaRPr>
                    </a:p>
                  </a:txBody>
                  <a:tcPr>
                    <a:lnL>
                      <a:noFill/>
                    </a:lnL>
                    <a:lnR>
                      <a:noFill/>
                    </a:lnR>
                    <a:lnT>
                      <a:noFill/>
                    </a:lnT>
                    <a:lnB>
                      <a:noFill/>
                    </a:lnB>
                    <a:solidFill>
                      <a:srgbClr val="FFFFFF"/>
                    </a:solidFill>
                  </a:tcPr>
                </a:tc>
                <a:tc>
                  <a:txBody>
                    <a:bodyPr/>
                    <a:lstStyle/>
                    <a:p>
                      <a:pPr algn="l"/>
                      <a:r>
                        <a:rPr lang="en-US" sz="1200" dirty="0">
                          <a:solidFill>
                            <a:srgbClr val="FF0000"/>
                          </a:solidFill>
                          <a:effectLst/>
                          <a:latin typeface="geneva,Helvetica,Arial,sans-serif"/>
                        </a:rPr>
                        <a:t>In scientific notation: 3.0000 × 10</a:t>
                      </a:r>
                      <a:r>
                        <a:rPr lang="en-US" sz="1200" baseline="30000" dirty="0">
                          <a:solidFill>
                            <a:srgbClr val="FF0000"/>
                          </a:solidFill>
                          <a:effectLst/>
                          <a:latin typeface="geneva,Helvetica,Arial,sans-serif"/>
                        </a:rPr>
                        <a:t>-1</a:t>
                      </a:r>
                      <a:r>
                        <a:rPr lang="en-US" sz="1200" dirty="0">
                          <a:solidFill>
                            <a:srgbClr val="FF0000"/>
                          </a:solidFill>
                          <a:effectLst/>
                          <a:latin typeface="geneva,Helvetica,Arial,sans-serif"/>
                        </a:rPr>
                        <a:t>. 5 sig. digits. The decimal point bumped past the leading zero; it vanished.</a:t>
                      </a:r>
                      <a:endParaRPr lang="en-US" sz="1200" dirty="0">
                        <a:solidFill>
                          <a:srgbClr val="FF0000"/>
                        </a:solidFill>
                        <a:effectLst/>
                        <a:latin typeface="arial"/>
                      </a:endParaRPr>
                    </a:p>
                  </a:txBody>
                  <a:tcPr>
                    <a:lnL>
                      <a:noFill/>
                    </a:lnL>
                    <a:lnR>
                      <a:noFill/>
                    </a:lnR>
                    <a:lnT>
                      <a:noFill/>
                    </a:lnT>
                    <a:lnB>
                      <a:noFill/>
                    </a:lnB>
                    <a:solidFill>
                      <a:srgbClr val="FFFFFF"/>
                    </a:solidFill>
                  </a:tcPr>
                </a:tc>
              </a:tr>
              <a:tr h="1731981">
                <a:tc>
                  <a:txBody>
                    <a:bodyPr/>
                    <a:lstStyle/>
                    <a:p>
                      <a:pPr algn="ctr"/>
                      <a:r>
                        <a:rPr lang="en-US" sz="2400" dirty="0">
                          <a:solidFill>
                            <a:srgbClr val="0070C0"/>
                          </a:solidFill>
                          <a:effectLst/>
                          <a:latin typeface="geneva,Helvetica,Arial,sans-serif"/>
                        </a:rPr>
                        <a:t>100.0000</a:t>
                      </a:r>
                      <a:endParaRPr lang="en-US" sz="2400" dirty="0">
                        <a:solidFill>
                          <a:srgbClr val="0070C0"/>
                        </a:solidFill>
                        <a:effectLst/>
                        <a:latin typeface="arial"/>
                      </a:endParaRPr>
                    </a:p>
                  </a:txBody>
                  <a:tcPr>
                    <a:lnL>
                      <a:noFill/>
                    </a:lnL>
                    <a:lnR>
                      <a:noFill/>
                    </a:lnR>
                    <a:lnT>
                      <a:noFill/>
                    </a:lnT>
                    <a:lnB>
                      <a:noFill/>
                    </a:lnB>
                    <a:solidFill>
                      <a:srgbClr val="FFFFFF"/>
                    </a:solidFill>
                  </a:tcPr>
                </a:tc>
                <a:tc>
                  <a:txBody>
                    <a:bodyPr/>
                    <a:lstStyle/>
                    <a:p>
                      <a:pPr algn="l"/>
                      <a:r>
                        <a:rPr lang="en-US" sz="1200" dirty="0">
                          <a:solidFill>
                            <a:srgbClr val="FF0000"/>
                          </a:solidFill>
                          <a:effectLst/>
                          <a:latin typeface="geneva,Helvetica,Arial,sans-serif"/>
                        </a:rPr>
                        <a:t>decimal point Present: ignore zeros on the Pacific side (none!) 7 sig. digits.</a:t>
                      </a:r>
                      <a:endParaRPr lang="en-US" sz="1200" dirty="0">
                        <a:solidFill>
                          <a:srgbClr val="FF0000"/>
                        </a:solidFill>
                        <a:effectLst/>
                        <a:latin typeface="arial"/>
                      </a:endParaRPr>
                    </a:p>
                  </a:txBody>
                  <a:tcPr>
                    <a:lnL>
                      <a:noFill/>
                    </a:lnL>
                    <a:lnR>
                      <a:noFill/>
                    </a:lnR>
                    <a:lnT>
                      <a:noFill/>
                    </a:lnT>
                    <a:lnB>
                      <a:noFill/>
                    </a:lnB>
                    <a:solidFill>
                      <a:srgbClr val="FFFFFF"/>
                    </a:solidFill>
                  </a:tcPr>
                </a:tc>
                <a:tc>
                  <a:txBody>
                    <a:bodyPr/>
                    <a:lstStyle/>
                    <a:p>
                      <a:pPr algn="l"/>
                      <a:r>
                        <a:rPr lang="en-US" sz="1200" dirty="0">
                          <a:solidFill>
                            <a:srgbClr val="FF0000"/>
                          </a:solidFill>
                          <a:effectLst/>
                          <a:latin typeface="geneva,Helvetica,Arial,sans-serif"/>
                        </a:rPr>
                        <a:t>In scientific notation: 1.000000 × 10</a:t>
                      </a:r>
                      <a:r>
                        <a:rPr lang="en-US" sz="1200" baseline="30000" dirty="0">
                          <a:solidFill>
                            <a:srgbClr val="FF0000"/>
                          </a:solidFill>
                          <a:effectLst/>
                          <a:latin typeface="geneva,Helvetica,Arial,sans-serif"/>
                        </a:rPr>
                        <a:t>2</a:t>
                      </a:r>
                      <a:r>
                        <a:rPr lang="en-US" sz="1200" dirty="0">
                          <a:solidFill>
                            <a:srgbClr val="FF0000"/>
                          </a:solidFill>
                          <a:effectLst/>
                          <a:latin typeface="geneva,Helvetica,Arial,sans-serif"/>
                        </a:rPr>
                        <a:t>. The decimal point moved past two zeros, but they aren't trailing zeros; they're in the middle of the number. 7 sig. digits.</a:t>
                      </a:r>
                      <a:endParaRPr lang="en-US" sz="1200" dirty="0">
                        <a:solidFill>
                          <a:srgbClr val="FF0000"/>
                        </a:solidFill>
                        <a:effectLst/>
                        <a:latin typeface="arial"/>
                      </a:endParaRPr>
                    </a:p>
                  </a:txBody>
                  <a:tcPr>
                    <a:lnL>
                      <a:noFill/>
                    </a:lnL>
                    <a:lnR>
                      <a:noFill/>
                    </a:lnR>
                    <a:lnT>
                      <a:noFill/>
                    </a:lnT>
                    <a:lnB>
                      <a:noFill/>
                    </a:lnB>
                    <a:solidFill>
                      <a:srgbClr val="FFFFFF"/>
                    </a:solidFill>
                  </a:tcPr>
                </a:tc>
              </a:tr>
              <a:tr h="804134">
                <a:tc>
                  <a:txBody>
                    <a:bodyPr/>
                    <a:lstStyle/>
                    <a:p>
                      <a:pPr algn="ctr"/>
                      <a:r>
                        <a:rPr lang="en-US" sz="2400" dirty="0">
                          <a:solidFill>
                            <a:srgbClr val="FF0000"/>
                          </a:solidFill>
                          <a:effectLst/>
                          <a:latin typeface="geneva,Helvetica,Arial,sans-serif"/>
                        </a:rPr>
                        <a:t>12303</a:t>
                      </a:r>
                      <a:r>
                        <a:rPr lang="en-US" sz="2400" dirty="0">
                          <a:solidFill>
                            <a:srgbClr val="0070C0"/>
                          </a:solidFill>
                          <a:effectLst/>
                          <a:latin typeface="geneva,Helvetica,Arial,sans-serif"/>
                        </a:rPr>
                        <a:t>000</a:t>
                      </a:r>
                      <a:endParaRPr lang="en-US" sz="2400" dirty="0">
                        <a:solidFill>
                          <a:srgbClr val="0070C0"/>
                        </a:solidFill>
                        <a:effectLst/>
                        <a:latin typeface="arial"/>
                      </a:endParaRPr>
                    </a:p>
                  </a:txBody>
                  <a:tcPr>
                    <a:lnL>
                      <a:noFill/>
                    </a:lnL>
                    <a:lnR>
                      <a:noFill/>
                    </a:lnR>
                    <a:lnT>
                      <a:noFill/>
                    </a:lnT>
                    <a:lnB>
                      <a:noFill/>
                    </a:lnB>
                    <a:solidFill>
                      <a:srgbClr val="FFFFFF"/>
                    </a:solidFill>
                  </a:tcPr>
                </a:tc>
                <a:tc>
                  <a:txBody>
                    <a:bodyPr/>
                    <a:lstStyle/>
                    <a:p>
                      <a:pPr algn="l"/>
                      <a:r>
                        <a:rPr lang="en-US" sz="1200">
                          <a:solidFill>
                            <a:srgbClr val="FF0000"/>
                          </a:solidFill>
                          <a:effectLst/>
                          <a:latin typeface="geneva,Helvetica,Arial,sans-serif"/>
                        </a:rPr>
                        <a:t>decimal point Absent: ignore zeros on the Atlantic side. 5 sig. digits.</a:t>
                      </a:r>
                      <a:endParaRPr lang="en-US" sz="1200">
                        <a:solidFill>
                          <a:srgbClr val="FF0000"/>
                        </a:solidFill>
                        <a:effectLst/>
                        <a:latin typeface="arial"/>
                      </a:endParaRPr>
                    </a:p>
                  </a:txBody>
                  <a:tcPr>
                    <a:lnL>
                      <a:noFill/>
                    </a:lnL>
                    <a:lnR>
                      <a:noFill/>
                    </a:lnR>
                    <a:lnT>
                      <a:noFill/>
                    </a:lnT>
                    <a:lnB>
                      <a:noFill/>
                    </a:lnB>
                    <a:solidFill>
                      <a:srgbClr val="FFFFFF"/>
                    </a:solidFill>
                  </a:tcPr>
                </a:tc>
                <a:tc>
                  <a:txBody>
                    <a:bodyPr/>
                    <a:lstStyle/>
                    <a:p>
                      <a:endParaRPr lang="en-US" sz="2800" dirty="0">
                        <a:solidFill>
                          <a:srgbClr val="FF0000"/>
                        </a:solidFill>
                      </a:endParaRPr>
                    </a:p>
                  </a:txBody>
                  <a:tcPr>
                    <a:lnL>
                      <a:noFill/>
                    </a:lnL>
                    <a:lnT>
                      <a:noFill/>
                    </a:lnT>
                  </a:tcPr>
                </a:tc>
              </a:tr>
            </a:tbl>
          </a:graphicData>
        </a:graphic>
      </p:graphicFrame>
    </p:spTree>
    <p:extLst>
      <p:ext uri="{BB962C8B-B14F-4D97-AF65-F5344CB8AC3E}">
        <p14:creationId xmlns:p14="http://schemas.microsoft.com/office/powerpoint/2010/main" val="3771031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304800" y="457200"/>
            <a:ext cx="8458200" cy="1295400"/>
          </a:xfrm>
          <a:ln w="38100">
            <a:solidFill>
              <a:schemeClr val="hlink"/>
            </a:solidFill>
          </a:ln>
        </p:spPr>
        <p:txBody>
          <a:bodyPr/>
          <a:lstStyle/>
          <a:p>
            <a:pPr>
              <a:defRPr/>
            </a:pPr>
            <a:r>
              <a:rPr lang="en-US" sz="3200" smtClean="0">
                <a:solidFill>
                  <a:srgbClr val="FF6600"/>
                </a:solidFill>
                <a:effectLst>
                  <a:outerShdw blurRad="38100" dist="38100" dir="2700000" algn="tl">
                    <a:srgbClr val="000000"/>
                  </a:outerShdw>
                </a:effectLst>
                <a:latin typeface="Comic Sans MS" pitchFamily="66" charset="0"/>
              </a:rPr>
              <a:t>Significant Numbers in Calculations</a:t>
            </a:r>
            <a:endParaRPr lang="en-US" smtClean="0">
              <a:solidFill>
                <a:srgbClr val="FF6600"/>
              </a:solidFill>
              <a:effectLst>
                <a:outerShdw blurRad="38100" dist="38100" dir="2700000" algn="tl">
                  <a:srgbClr val="000000"/>
                </a:outerShdw>
              </a:effectLst>
              <a:latin typeface="Comic Sans MS" pitchFamily="66" charset="0"/>
            </a:endParaRPr>
          </a:p>
        </p:txBody>
      </p:sp>
      <p:sp>
        <p:nvSpPr>
          <p:cNvPr id="169987" name="Rectangle 3"/>
          <p:cNvSpPr>
            <a:spLocks noGrp="1" noChangeArrowheads="1"/>
          </p:cNvSpPr>
          <p:nvPr>
            <p:ph idx="1"/>
          </p:nvPr>
        </p:nvSpPr>
        <p:spPr>
          <a:xfrm>
            <a:off x="381000" y="2057400"/>
            <a:ext cx="8382000" cy="4267200"/>
          </a:xfrm>
        </p:spPr>
        <p:txBody>
          <a:bodyPr/>
          <a:lstStyle/>
          <a:p>
            <a:pPr>
              <a:buClr>
                <a:srgbClr val="FF3399"/>
              </a:buClr>
              <a:buFont typeface="Wingdings" pitchFamily="2" charset="2"/>
              <a:buChar char="n"/>
              <a:defRPr/>
            </a:pPr>
            <a:r>
              <a:rPr lang="en-US" sz="2800" b="0" smtClean="0">
                <a:solidFill>
                  <a:srgbClr val="FFFFFF"/>
                </a:solidFill>
                <a:effectLst>
                  <a:outerShdw blurRad="38100" dist="38100" dir="2700000" algn="tl">
                    <a:srgbClr val="000000"/>
                  </a:outerShdw>
                </a:effectLst>
              </a:rPr>
              <a:t>A calculated answer cannot be more precise than the measuring tool.  	</a:t>
            </a:r>
          </a:p>
          <a:p>
            <a:pPr>
              <a:buClr>
                <a:srgbClr val="FF3399"/>
              </a:buClr>
              <a:buFont typeface="Wingdings" pitchFamily="2" charset="2"/>
              <a:buChar char="n"/>
              <a:defRPr/>
            </a:pPr>
            <a:r>
              <a:rPr lang="en-US" sz="2800" b="0" smtClean="0">
                <a:solidFill>
                  <a:srgbClr val="FFFFFF"/>
                </a:solidFill>
                <a:effectLst>
                  <a:outerShdw blurRad="38100" dist="38100" dir="2700000" algn="tl">
                    <a:srgbClr val="000000"/>
                  </a:outerShdw>
                </a:effectLst>
              </a:rPr>
              <a:t>A calculated answer must match the least precise measurement.</a:t>
            </a:r>
          </a:p>
          <a:p>
            <a:pPr>
              <a:buClr>
                <a:srgbClr val="FF3399"/>
              </a:buClr>
              <a:buFont typeface="Wingdings" pitchFamily="2" charset="2"/>
              <a:buChar char="n"/>
              <a:defRPr/>
            </a:pPr>
            <a:r>
              <a:rPr lang="en-US" sz="2800" b="0" smtClean="0">
                <a:solidFill>
                  <a:srgbClr val="FFFFFF"/>
                </a:solidFill>
                <a:effectLst>
                  <a:outerShdw blurRad="38100" dist="38100" dir="2700000" algn="tl">
                    <a:srgbClr val="000000"/>
                  </a:outerShdw>
                </a:effectLst>
              </a:rPr>
              <a:t>Significant figures are needed for final answers from</a:t>
            </a:r>
          </a:p>
          <a:p>
            <a:pPr>
              <a:buClr>
                <a:srgbClr val="FF3399"/>
              </a:buClr>
              <a:buFont typeface="Wingdings" pitchFamily="2" charset="2"/>
              <a:buNone/>
              <a:defRPr/>
            </a:pPr>
            <a:r>
              <a:rPr lang="en-US" sz="2800" b="0" smtClean="0">
                <a:solidFill>
                  <a:srgbClr val="FFFFFF"/>
                </a:solidFill>
                <a:effectLst>
                  <a:outerShdw blurRad="38100" dist="38100" dir="2700000" algn="tl">
                    <a:srgbClr val="000000"/>
                  </a:outerShdw>
                </a:effectLst>
              </a:rPr>
              <a:t>	 	1)  adding or subtracting</a:t>
            </a:r>
          </a:p>
          <a:p>
            <a:pPr>
              <a:buClr>
                <a:srgbClr val="FF3399"/>
              </a:buClr>
              <a:buFont typeface="Wingdings" pitchFamily="2" charset="2"/>
              <a:buNone/>
              <a:defRPr/>
            </a:pPr>
            <a:r>
              <a:rPr lang="en-US" sz="2800" b="0" smtClean="0">
                <a:solidFill>
                  <a:srgbClr val="FFFFFF"/>
                </a:solidFill>
                <a:effectLst>
                  <a:outerShdw blurRad="38100" dist="38100" dir="2700000" algn="tl">
                    <a:srgbClr val="000000"/>
                  </a:outerShdw>
                </a:effectLst>
              </a:rPr>
              <a:t>		2)  multiplying or dividing</a:t>
            </a:r>
          </a:p>
          <a:p>
            <a:pPr>
              <a:buClr>
                <a:srgbClr val="FF3399"/>
              </a:buClr>
              <a:buFont typeface="Wingdings" pitchFamily="2" charset="2"/>
              <a:buChar char="n"/>
              <a:defRPr/>
            </a:pPr>
            <a:endParaRPr lang="en-US" sz="2800" b="0" smtClean="0">
              <a:solidFill>
                <a:srgbClr val="FFFFFF"/>
              </a:solidFill>
              <a:effectLst>
                <a:outerShdw blurRad="38100" dist="38100" dir="2700000" algn="tl">
                  <a:srgbClr val="000000"/>
                </a:outerShdw>
              </a:effectLst>
            </a:endParaRPr>
          </a:p>
        </p:txBody>
      </p:sp>
    </p:spTree>
    <p:extLst>
      <p:ext uri="{BB962C8B-B14F-4D97-AF65-F5344CB8AC3E}">
        <p14:creationId xmlns:p14="http://schemas.microsoft.com/office/powerpoint/2010/main" val="33679384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914400" y="685800"/>
            <a:ext cx="7315200" cy="1154097"/>
          </a:xfrm>
          <a:ln w="28575">
            <a:solidFill>
              <a:schemeClr val="hlink"/>
            </a:solidFill>
          </a:ln>
        </p:spPr>
        <p:txBody>
          <a:bodyPr/>
          <a:lstStyle/>
          <a:p>
            <a:pPr>
              <a:defRPr/>
            </a:pPr>
            <a:r>
              <a:rPr lang="en-US" sz="3200" smtClean="0">
                <a:solidFill>
                  <a:srgbClr val="FF6600"/>
                </a:solidFill>
                <a:effectLst>
                  <a:outerShdw blurRad="38100" dist="38100" dir="2700000" algn="tl">
                    <a:srgbClr val="000000"/>
                  </a:outerShdw>
                </a:effectLst>
                <a:latin typeface="Comic Sans MS" pitchFamily="66" charset="0"/>
              </a:rPr>
              <a:t>Adding and Subtracting</a:t>
            </a:r>
            <a:endParaRPr lang="en-US" smtClean="0">
              <a:solidFill>
                <a:srgbClr val="FF6600"/>
              </a:solidFill>
              <a:effectLst>
                <a:outerShdw blurRad="38100" dist="38100" dir="2700000" algn="tl">
                  <a:srgbClr val="000000"/>
                </a:outerShdw>
              </a:effectLst>
              <a:latin typeface="Comic Sans MS" pitchFamily="66" charset="0"/>
            </a:endParaRPr>
          </a:p>
        </p:txBody>
      </p:sp>
      <p:sp>
        <p:nvSpPr>
          <p:cNvPr id="171011" name="Rectangle 3"/>
          <p:cNvSpPr>
            <a:spLocks noGrp="1" noChangeArrowheads="1"/>
          </p:cNvSpPr>
          <p:nvPr>
            <p:ph idx="1"/>
          </p:nvPr>
        </p:nvSpPr>
        <p:spPr>
          <a:xfrm>
            <a:off x="457200" y="1981200"/>
            <a:ext cx="8382000" cy="4114800"/>
          </a:xfrm>
        </p:spPr>
        <p:txBody>
          <a:bodyPr/>
          <a:lstStyle/>
          <a:p>
            <a:pPr>
              <a:buFontTx/>
              <a:buNone/>
              <a:defRPr/>
            </a:pPr>
            <a:r>
              <a:rPr lang="en-US" sz="2800" b="0" dirty="0" smtClean="0">
                <a:solidFill>
                  <a:srgbClr val="FFFFFF"/>
                </a:solidFill>
                <a:effectLst>
                  <a:outerShdw blurRad="38100" dist="38100" dir="2700000" algn="tl">
                    <a:srgbClr val="000000"/>
                  </a:outerShdw>
                </a:effectLst>
              </a:rPr>
              <a:t>	The answer has the same number of decimal places as the measurement with the fewest decimal places.</a:t>
            </a:r>
          </a:p>
          <a:p>
            <a:pPr>
              <a:buFontTx/>
              <a:buNone/>
              <a:defRPr/>
            </a:pPr>
            <a:r>
              <a:rPr lang="en-US" sz="2800" b="0" dirty="0" smtClean="0">
                <a:effectLst>
                  <a:outerShdw blurRad="38100" dist="38100" dir="2700000" algn="tl">
                    <a:srgbClr val="FFFFFF"/>
                  </a:outerShdw>
                </a:effectLst>
              </a:rPr>
              <a:t>     </a:t>
            </a:r>
          </a:p>
          <a:p>
            <a:pPr>
              <a:buFontTx/>
              <a:buNone/>
              <a:defRPr/>
            </a:pPr>
            <a:r>
              <a:rPr lang="en-US" sz="2800" b="0" dirty="0" smtClean="0">
                <a:effectLst>
                  <a:outerShdw blurRad="38100" dist="38100" dir="2700000" algn="tl">
                    <a:srgbClr val="FFFFFF"/>
                  </a:outerShdw>
                </a:effectLst>
              </a:rPr>
              <a:t>	</a:t>
            </a:r>
            <a:r>
              <a:rPr lang="en-US" sz="2800" b="0" dirty="0" smtClean="0">
                <a:solidFill>
                  <a:srgbClr val="FFFFFF"/>
                </a:solidFill>
                <a:effectLst>
                  <a:outerShdw blurRad="38100" dist="38100" dir="2700000" algn="tl">
                    <a:srgbClr val="000000"/>
                  </a:outerShdw>
                </a:effectLst>
              </a:rPr>
              <a:t>25.</a:t>
            </a:r>
            <a:r>
              <a:rPr lang="en-US" sz="2800" b="0" dirty="0" smtClean="0">
                <a:solidFill>
                  <a:schemeClr val="accent1"/>
                </a:solidFill>
                <a:effectLst>
                  <a:outerShdw blurRad="38100" dist="38100" dir="2700000" algn="tl">
                    <a:srgbClr val="000000"/>
                  </a:outerShdw>
                </a:effectLst>
              </a:rPr>
              <a:t>2</a:t>
            </a:r>
            <a:r>
              <a:rPr lang="en-US" sz="2800" b="0" dirty="0" smtClean="0">
                <a:effectLst>
                  <a:outerShdw blurRad="38100" dist="38100" dir="2700000" algn="tl">
                    <a:srgbClr val="FFFFFF"/>
                  </a:outerShdw>
                </a:effectLst>
              </a:rPr>
              <a:t>      </a:t>
            </a:r>
            <a:r>
              <a:rPr lang="en-US" sz="2800" b="0" i="1" dirty="0" smtClean="0">
                <a:effectLst>
                  <a:outerShdw blurRad="38100" dist="38100" dir="2700000" algn="tl">
                    <a:srgbClr val="FFFFFF"/>
                  </a:outerShdw>
                </a:effectLst>
              </a:rPr>
              <a:t> </a:t>
            </a:r>
            <a:r>
              <a:rPr lang="en-US" sz="2800" b="0" i="1" dirty="0" smtClean="0">
                <a:solidFill>
                  <a:schemeClr val="accent1"/>
                </a:solidFill>
                <a:effectLst>
                  <a:outerShdw blurRad="38100" dist="38100" dir="2700000" algn="tl">
                    <a:srgbClr val="000000"/>
                  </a:outerShdw>
                </a:effectLst>
              </a:rPr>
              <a:t>one decimal place</a:t>
            </a:r>
            <a:endParaRPr lang="en-US" sz="2800" b="0" dirty="0" smtClean="0">
              <a:effectLst>
                <a:outerShdw blurRad="38100" dist="38100" dir="2700000" algn="tl">
                  <a:srgbClr val="FFFFFF"/>
                </a:outerShdw>
              </a:effectLst>
            </a:endParaRPr>
          </a:p>
          <a:p>
            <a:pPr>
              <a:buFontTx/>
              <a:buNone/>
              <a:defRPr/>
            </a:pPr>
            <a:r>
              <a:rPr lang="en-US" sz="2800" b="0" u="sng" dirty="0" smtClean="0">
                <a:solidFill>
                  <a:srgbClr val="FFFFFF"/>
                </a:solidFill>
                <a:effectLst>
                  <a:outerShdw blurRad="38100" dist="38100" dir="2700000" algn="tl">
                    <a:srgbClr val="000000"/>
                  </a:outerShdw>
                </a:effectLst>
              </a:rPr>
              <a:t>+   1.</a:t>
            </a:r>
            <a:r>
              <a:rPr lang="en-US" sz="2800" b="0" u="sng" dirty="0" smtClean="0">
                <a:solidFill>
                  <a:schemeClr val="accent1"/>
                </a:solidFill>
                <a:effectLst>
                  <a:outerShdw blurRad="38100" dist="38100" dir="2700000" algn="tl">
                    <a:srgbClr val="000000"/>
                  </a:outerShdw>
                </a:effectLst>
              </a:rPr>
              <a:t>34</a:t>
            </a:r>
            <a:r>
              <a:rPr lang="en-US" sz="2800" b="0" dirty="0" smtClean="0">
                <a:solidFill>
                  <a:schemeClr val="accent1"/>
                </a:solidFill>
                <a:effectLst>
                  <a:outerShdw blurRad="38100" dist="38100" dir="2700000" algn="tl">
                    <a:srgbClr val="000000"/>
                  </a:outerShdw>
                </a:effectLst>
              </a:rPr>
              <a:t>     </a:t>
            </a:r>
            <a:r>
              <a:rPr lang="en-US" sz="2800" b="0" i="1" dirty="0" smtClean="0">
                <a:solidFill>
                  <a:schemeClr val="accent1"/>
                </a:solidFill>
                <a:effectLst>
                  <a:outerShdw blurRad="38100" dist="38100" dir="2700000" algn="tl">
                    <a:srgbClr val="000000"/>
                  </a:outerShdw>
                </a:effectLst>
              </a:rPr>
              <a:t>two decimal places</a:t>
            </a:r>
            <a:endParaRPr lang="en-US" sz="2800" b="0" dirty="0" smtClean="0">
              <a:solidFill>
                <a:schemeClr val="accent1"/>
              </a:solidFill>
              <a:effectLst>
                <a:outerShdw blurRad="38100" dist="38100" dir="2700000" algn="tl">
                  <a:srgbClr val="000000"/>
                </a:outerShdw>
              </a:effectLst>
            </a:endParaRPr>
          </a:p>
          <a:p>
            <a:pPr>
              <a:buFontTx/>
              <a:buNone/>
              <a:defRPr/>
            </a:pPr>
            <a:r>
              <a:rPr lang="en-US" sz="2800" b="0" dirty="0" smtClean="0">
                <a:effectLst>
                  <a:outerShdw blurRad="38100" dist="38100" dir="2700000" algn="tl">
                    <a:srgbClr val="FFFFFF"/>
                  </a:outerShdw>
                </a:effectLst>
              </a:rPr>
              <a:t>   </a:t>
            </a:r>
            <a:r>
              <a:rPr lang="en-US" sz="2800" b="0" dirty="0" smtClean="0">
                <a:solidFill>
                  <a:srgbClr val="FFFFFF"/>
                </a:solidFill>
                <a:effectLst>
                  <a:outerShdw blurRad="38100" dist="38100" dir="2700000" algn="tl">
                    <a:srgbClr val="000000"/>
                  </a:outerShdw>
                </a:effectLst>
              </a:rPr>
              <a:t>26.54</a:t>
            </a:r>
            <a:r>
              <a:rPr lang="en-US" sz="2800" b="0" dirty="0" smtClean="0">
                <a:effectLst>
                  <a:outerShdw blurRad="38100" dist="38100" dir="2700000" algn="tl">
                    <a:srgbClr val="FFFFFF"/>
                  </a:outerShdw>
                </a:effectLst>
              </a:rPr>
              <a:t>	</a:t>
            </a:r>
          </a:p>
          <a:p>
            <a:pPr>
              <a:buFontTx/>
              <a:buNone/>
              <a:defRPr/>
            </a:pPr>
            <a:r>
              <a:rPr lang="en-US" sz="2800" b="0" dirty="0" smtClean="0">
                <a:solidFill>
                  <a:srgbClr val="FFFFFF"/>
                </a:solidFill>
                <a:effectLst>
                  <a:outerShdw blurRad="38100" dist="38100" dir="2700000" algn="tl">
                    <a:srgbClr val="000000"/>
                  </a:outerShdw>
                </a:effectLst>
              </a:rPr>
              <a:t>answer 26.5</a:t>
            </a:r>
            <a:r>
              <a:rPr lang="en-US" sz="2800" b="0" dirty="0" smtClean="0">
                <a:effectLst>
                  <a:outerShdw blurRad="38100" dist="38100" dir="2700000" algn="tl">
                    <a:srgbClr val="FFFFFF"/>
                  </a:outerShdw>
                </a:effectLst>
              </a:rPr>
              <a:t>  </a:t>
            </a:r>
            <a:r>
              <a:rPr lang="en-US" sz="2800" b="0" i="1" dirty="0" smtClean="0">
                <a:solidFill>
                  <a:schemeClr val="accent1"/>
                </a:solidFill>
                <a:effectLst>
                  <a:outerShdw blurRad="38100" dist="38100" dir="2700000" algn="tl">
                    <a:srgbClr val="000000"/>
                  </a:outerShdw>
                </a:effectLst>
              </a:rPr>
              <a:t>one decimal place</a:t>
            </a:r>
            <a:endParaRPr lang="en-US" sz="2800" b="0" dirty="0" smtClean="0">
              <a:effectLst>
                <a:outerShdw blurRad="38100" dist="38100" dir="2700000" algn="tl">
                  <a:srgbClr val="FFFFFF"/>
                </a:outerShdw>
              </a:effectLst>
            </a:endParaRPr>
          </a:p>
        </p:txBody>
      </p:sp>
      <p:sp>
        <p:nvSpPr>
          <p:cNvPr id="2" name="TextBox 1"/>
          <p:cNvSpPr txBox="1"/>
          <p:nvPr/>
        </p:nvSpPr>
        <p:spPr>
          <a:xfrm>
            <a:off x="6024282" y="4343400"/>
            <a:ext cx="2738718" cy="1446550"/>
          </a:xfrm>
          <a:prstGeom prst="rect">
            <a:avLst/>
          </a:prstGeom>
          <a:noFill/>
        </p:spPr>
        <p:txBody>
          <a:bodyPr wrap="square" rtlCol="0">
            <a:spAutoFit/>
          </a:bodyPr>
          <a:lstStyle/>
          <a:p>
            <a:r>
              <a:rPr lang="en-US" sz="4400" b="1" dirty="0" smtClean="0">
                <a:solidFill>
                  <a:srgbClr val="FF0000"/>
                </a:solidFill>
              </a:rPr>
              <a:t>HONORS ONLY</a:t>
            </a:r>
            <a:endParaRPr lang="en-US" sz="4400" b="1" dirty="0">
              <a:solidFill>
                <a:srgbClr val="FF0000"/>
              </a:solidFill>
            </a:endParaRPr>
          </a:p>
        </p:txBody>
      </p:sp>
    </p:spTree>
    <p:extLst>
      <p:ext uri="{BB962C8B-B14F-4D97-AF65-F5344CB8AC3E}">
        <p14:creationId xmlns:p14="http://schemas.microsoft.com/office/powerpoint/2010/main" val="15207487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914400" y="304800"/>
            <a:ext cx="7315200" cy="1154097"/>
          </a:xfrm>
          <a:ln w="28575">
            <a:solidFill>
              <a:schemeClr val="hlink"/>
            </a:solidFill>
          </a:ln>
        </p:spPr>
        <p:txBody>
          <a:bodyPr/>
          <a:lstStyle/>
          <a:p>
            <a:pPr>
              <a:defRPr/>
            </a:pPr>
            <a:r>
              <a:rPr lang="en-US" sz="3200" smtClean="0">
                <a:solidFill>
                  <a:srgbClr val="FF6600"/>
                </a:solidFill>
                <a:effectLst>
                  <a:outerShdw blurRad="38100" dist="38100" dir="2700000" algn="tl">
                    <a:srgbClr val="000000"/>
                  </a:outerShdw>
                </a:effectLst>
                <a:latin typeface="Comic Sans MS" pitchFamily="66" charset="0"/>
              </a:rPr>
              <a:t>Learning Check</a:t>
            </a:r>
            <a:r>
              <a:rPr lang="en-US" sz="3200" b="0" smtClean="0"/>
              <a:t> </a:t>
            </a:r>
            <a:endParaRPr lang="en-US" smtClean="0"/>
          </a:p>
        </p:txBody>
      </p:sp>
      <p:sp>
        <p:nvSpPr>
          <p:cNvPr id="172035" name="Rectangle 3"/>
          <p:cNvSpPr>
            <a:spLocks noGrp="1" noChangeArrowheads="1"/>
          </p:cNvSpPr>
          <p:nvPr>
            <p:ph idx="1"/>
          </p:nvPr>
        </p:nvSpPr>
        <p:spPr>
          <a:xfrm>
            <a:off x="381000" y="1981200"/>
            <a:ext cx="8382000" cy="4114800"/>
          </a:xfrm>
        </p:spPr>
        <p:txBody>
          <a:bodyPr/>
          <a:lstStyle/>
          <a:p>
            <a:pPr>
              <a:buFontTx/>
              <a:buNone/>
              <a:defRPr/>
            </a:pPr>
            <a:r>
              <a:rPr lang="en-US" sz="2800" dirty="0" smtClean="0">
                <a:solidFill>
                  <a:srgbClr val="FFFFFF"/>
                </a:solidFill>
              </a:rPr>
              <a:t>	</a:t>
            </a:r>
            <a:r>
              <a:rPr lang="en-US" sz="2800" b="0" dirty="0" smtClean="0">
                <a:solidFill>
                  <a:srgbClr val="FFFFFF"/>
                </a:solidFill>
                <a:effectLst>
                  <a:outerShdw blurRad="38100" dist="38100" dir="2700000" algn="tl">
                    <a:srgbClr val="000000"/>
                  </a:outerShdw>
                </a:effectLst>
              </a:rPr>
              <a:t>In each calculation, round the answer to the correct number of significant figures.</a:t>
            </a:r>
          </a:p>
          <a:p>
            <a:pPr>
              <a:buFontTx/>
              <a:buNone/>
              <a:defRPr/>
            </a:pPr>
            <a:r>
              <a:rPr lang="en-US" sz="2800" b="0" dirty="0" smtClean="0">
                <a:solidFill>
                  <a:srgbClr val="FFFFFF"/>
                </a:solidFill>
                <a:effectLst>
                  <a:outerShdw blurRad="38100" dist="38100" dir="2700000" algn="tl">
                    <a:srgbClr val="000000"/>
                  </a:outerShdw>
                </a:effectLst>
              </a:rPr>
              <a:t>	A.  235.05   +   19.6  + 2.1 = </a:t>
            </a:r>
          </a:p>
          <a:p>
            <a:pPr>
              <a:buFontTx/>
              <a:buNone/>
              <a:defRPr/>
            </a:pPr>
            <a:r>
              <a:rPr lang="en-US" sz="2800" b="0" dirty="0" smtClean="0">
                <a:solidFill>
                  <a:schemeClr val="accent1"/>
                </a:solidFill>
                <a:effectLst>
                  <a:outerShdw blurRad="38100" dist="38100" dir="2700000" algn="tl">
                    <a:srgbClr val="000000"/>
                  </a:outerShdw>
                </a:effectLst>
              </a:rPr>
              <a:t>		1) 256.75	    2) 256.8		3) 257</a:t>
            </a:r>
          </a:p>
          <a:p>
            <a:pPr>
              <a:buFontTx/>
              <a:buNone/>
              <a:defRPr/>
            </a:pPr>
            <a:endParaRPr lang="en-US" sz="2800" b="0" dirty="0" smtClean="0">
              <a:effectLst>
                <a:outerShdw blurRad="38100" dist="38100" dir="2700000" algn="tl">
                  <a:srgbClr val="FFFFFF"/>
                </a:outerShdw>
              </a:effectLst>
            </a:endParaRPr>
          </a:p>
          <a:p>
            <a:pPr>
              <a:buFontTx/>
              <a:buNone/>
              <a:defRPr/>
            </a:pPr>
            <a:r>
              <a:rPr lang="en-US" sz="2800" b="0" dirty="0" smtClean="0">
                <a:effectLst>
                  <a:outerShdw blurRad="38100" dist="38100" dir="2700000" algn="tl">
                    <a:srgbClr val="FFFFFF"/>
                  </a:outerShdw>
                </a:effectLst>
              </a:rPr>
              <a:t>	</a:t>
            </a:r>
            <a:r>
              <a:rPr lang="en-US" sz="2800" b="0" dirty="0" smtClean="0">
                <a:solidFill>
                  <a:srgbClr val="FFFFFF"/>
                </a:solidFill>
                <a:effectLst>
                  <a:outerShdw blurRad="38100" dist="38100" dir="2700000" algn="tl">
                    <a:srgbClr val="000000"/>
                  </a:outerShdw>
                </a:effectLst>
              </a:rPr>
              <a:t>B.    58.925   -  18.2	=</a:t>
            </a:r>
          </a:p>
          <a:p>
            <a:pPr>
              <a:buFontTx/>
              <a:buNone/>
              <a:defRPr/>
            </a:pPr>
            <a:r>
              <a:rPr lang="en-US" sz="2800" b="0" dirty="0" smtClean="0">
                <a:effectLst>
                  <a:outerShdw blurRad="38100" dist="38100" dir="2700000" algn="tl">
                    <a:srgbClr val="FFFFFF"/>
                  </a:outerShdw>
                </a:effectLst>
              </a:rPr>
              <a:t>	</a:t>
            </a:r>
            <a:r>
              <a:rPr lang="en-US" sz="2800" b="0" dirty="0" smtClean="0">
                <a:solidFill>
                  <a:schemeClr val="accent1"/>
                </a:solidFill>
                <a:effectLst>
                  <a:outerShdw blurRad="38100" dist="38100" dir="2700000" algn="tl">
                    <a:srgbClr val="000000"/>
                  </a:outerShdw>
                </a:effectLst>
              </a:rPr>
              <a:t>	1) 40.725	    2) 40.73		3) 40.7</a:t>
            </a:r>
          </a:p>
          <a:p>
            <a:pPr>
              <a:buFontTx/>
              <a:buNone/>
              <a:defRPr/>
            </a:pPr>
            <a:endParaRPr lang="en-US" sz="2800" b="0" dirty="0" smtClean="0">
              <a:effectLst>
                <a:outerShdw blurRad="38100" dist="38100" dir="2700000" algn="tl">
                  <a:srgbClr val="FFFFFF"/>
                </a:outerShdw>
              </a:effectLst>
            </a:endParaRPr>
          </a:p>
          <a:p>
            <a:pPr>
              <a:buFontTx/>
              <a:buNone/>
              <a:defRPr/>
            </a:pPr>
            <a:endParaRPr lang="en-US" b="0" dirty="0" smtClean="0"/>
          </a:p>
        </p:txBody>
      </p:sp>
    </p:spTree>
    <p:extLst>
      <p:ext uri="{BB962C8B-B14F-4D97-AF65-F5344CB8AC3E}">
        <p14:creationId xmlns:p14="http://schemas.microsoft.com/office/powerpoint/2010/main" val="20959842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ln w="28575">
            <a:solidFill>
              <a:schemeClr val="hlink"/>
            </a:solidFill>
            <a:miter lim="800000"/>
            <a:headEnd/>
            <a:tailEnd/>
          </a:ln>
        </p:spPr>
        <p:txBody>
          <a:bodyPr/>
          <a:lstStyle/>
          <a:p>
            <a:r>
              <a:rPr lang="en-US" sz="3200" smtClean="0">
                <a:solidFill>
                  <a:srgbClr val="FF6600"/>
                </a:solidFill>
                <a:latin typeface="Comic Sans MS" pitchFamily="66" charset="0"/>
              </a:rPr>
              <a:t>Multiplying and Dividing</a:t>
            </a:r>
            <a:endParaRPr lang="en-US" smtClean="0">
              <a:solidFill>
                <a:srgbClr val="FF6600"/>
              </a:solidFill>
              <a:latin typeface="Comic Sans MS" pitchFamily="66" charset="0"/>
            </a:endParaRPr>
          </a:p>
        </p:txBody>
      </p:sp>
      <p:sp>
        <p:nvSpPr>
          <p:cNvPr id="174083" name="Rectangle 3"/>
          <p:cNvSpPr>
            <a:spLocks noGrp="1" noChangeArrowheads="1"/>
          </p:cNvSpPr>
          <p:nvPr>
            <p:ph idx="1"/>
          </p:nvPr>
        </p:nvSpPr>
        <p:spPr>
          <a:xfrm>
            <a:off x="685800" y="1981200"/>
            <a:ext cx="8077200" cy="4114800"/>
          </a:xfrm>
        </p:spPr>
        <p:txBody>
          <a:bodyPr/>
          <a:lstStyle/>
          <a:p>
            <a:pPr>
              <a:buFontTx/>
              <a:buNone/>
              <a:defRPr/>
            </a:pPr>
            <a:endParaRPr lang="en-US" sz="3200" b="0" smtClean="0">
              <a:solidFill>
                <a:srgbClr val="FFFFFF"/>
              </a:solidFill>
              <a:effectLst>
                <a:outerShdw blurRad="38100" dist="38100" dir="2700000" algn="tl">
                  <a:srgbClr val="000000"/>
                </a:outerShdw>
              </a:effectLst>
            </a:endParaRPr>
          </a:p>
          <a:p>
            <a:pPr>
              <a:buFontTx/>
              <a:buNone/>
              <a:defRPr/>
            </a:pPr>
            <a:r>
              <a:rPr lang="en-US" sz="3200" b="0" smtClean="0">
                <a:solidFill>
                  <a:srgbClr val="FFFFFF"/>
                </a:solidFill>
                <a:effectLst>
                  <a:outerShdw blurRad="38100" dist="38100" dir="2700000" algn="tl">
                    <a:srgbClr val="000000"/>
                  </a:outerShdw>
                </a:effectLst>
              </a:rPr>
              <a:t>	Round (or add zeros) to the calculated answer until you have the same number of significant figures as the measurement with the fewest significant figures.</a:t>
            </a:r>
          </a:p>
        </p:txBody>
      </p:sp>
      <p:sp>
        <p:nvSpPr>
          <p:cNvPr id="4" name="TextBox 3"/>
          <p:cNvSpPr txBox="1"/>
          <p:nvPr/>
        </p:nvSpPr>
        <p:spPr>
          <a:xfrm>
            <a:off x="5486400" y="304800"/>
            <a:ext cx="2738718" cy="1446550"/>
          </a:xfrm>
          <a:prstGeom prst="rect">
            <a:avLst/>
          </a:prstGeom>
          <a:noFill/>
        </p:spPr>
        <p:txBody>
          <a:bodyPr wrap="square" rtlCol="0">
            <a:spAutoFit/>
          </a:bodyPr>
          <a:lstStyle/>
          <a:p>
            <a:r>
              <a:rPr lang="en-US" sz="4400" b="1" dirty="0" smtClean="0">
                <a:solidFill>
                  <a:srgbClr val="FF0000"/>
                </a:solidFill>
              </a:rPr>
              <a:t>HONORS ONLY</a:t>
            </a:r>
            <a:endParaRPr lang="en-US" sz="4400" b="1" dirty="0">
              <a:solidFill>
                <a:srgbClr val="FF0000"/>
              </a:solidFill>
            </a:endParaRPr>
          </a:p>
        </p:txBody>
      </p:sp>
    </p:spTree>
    <p:extLst>
      <p:ext uri="{BB962C8B-B14F-4D97-AF65-F5344CB8AC3E}">
        <p14:creationId xmlns:p14="http://schemas.microsoft.com/office/powerpoint/2010/main" val="1313015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447800" y="457200"/>
            <a:ext cx="6962775" cy="1143000"/>
          </a:xfrm>
          <a:ln w="38100">
            <a:solidFill>
              <a:schemeClr val="hlink"/>
            </a:solidFill>
          </a:ln>
        </p:spPr>
        <p:txBody>
          <a:bodyPr/>
          <a:lstStyle/>
          <a:p>
            <a:pPr>
              <a:defRPr/>
            </a:pPr>
            <a:r>
              <a:rPr lang="en-US" sz="3200" smtClean="0">
                <a:solidFill>
                  <a:srgbClr val="FF9933"/>
                </a:solidFill>
                <a:effectLst>
                  <a:outerShdw blurRad="38100" dist="38100" dir="2700000" algn="tl">
                    <a:srgbClr val="000000"/>
                  </a:outerShdw>
                </a:effectLst>
                <a:latin typeface="Comic Sans MS" pitchFamily="66" charset="0"/>
              </a:rPr>
              <a:t>Standards of Measurement</a:t>
            </a:r>
            <a:endParaRPr lang="en-US" smtClean="0">
              <a:solidFill>
                <a:srgbClr val="FF9933"/>
              </a:solidFill>
              <a:effectLst>
                <a:outerShdw blurRad="38100" dist="38100" dir="2700000" algn="tl">
                  <a:srgbClr val="000000"/>
                </a:outerShdw>
              </a:effectLst>
              <a:latin typeface="Comic Sans MS" pitchFamily="66" charset="0"/>
            </a:endParaRPr>
          </a:p>
        </p:txBody>
      </p:sp>
      <p:sp>
        <p:nvSpPr>
          <p:cNvPr id="95235" name="Rectangle 3"/>
          <p:cNvSpPr>
            <a:spLocks noGrp="1" noChangeArrowheads="1"/>
          </p:cNvSpPr>
          <p:nvPr>
            <p:ph type="body" idx="1"/>
          </p:nvPr>
        </p:nvSpPr>
        <p:spPr>
          <a:xfrm>
            <a:off x="609600" y="1981200"/>
            <a:ext cx="8153400" cy="4572000"/>
          </a:xfrm>
        </p:spPr>
        <p:txBody>
          <a:bodyPr/>
          <a:lstStyle/>
          <a:p>
            <a:pPr>
              <a:buFontTx/>
              <a:buNone/>
              <a:defRPr/>
            </a:pPr>
            <a:r>
              <a:rPr lang="en-US" smtClean="0">
                <a:solidFill>
                  <a:srgbClr val="FFFFFF"/>
                </a:solidFill>
                <a:effectLst>
                  <a:outerShdw blurRad="38100" dist="38100" dir="2700000" algn="tl">
                    <a:srgbClr val="000000"/>
                  </a:outerShdw>
                </a:effectLst>
              </a:rPr>
              <a:t>	When we measure, we use a measuring tool to compare some dimension of an object to a standard.</a:t>
            </a:r>
          </a:p>
          <a:p>
            <a:pPr>
              <a:buFontTx/>
              <a:buNone/>
              <a:defRPr/>
            </a:pPr>
            <a:endParaRPr lang="en-US" b="0" smtClean="0">
              <a:solidFill>
                <a:srgbClr val="FFFFFF"/>
              </a:solidFill>
            </a:endParaRPr>
          </a:p>
        </p:txBody>
      </p:sp>
      <p:graphicFrame>
        <p:nvGraphicFramePr>
          <p:cNvPr id="2050" name="Object 4"/>
          <p:cNvGraphicFramePr>
            <a:graphicFrameLocks noChangeAspect="1"/>
          </p:cNvGraphicFramePr>
          <p:nvPr/>
        </p:nvGraphicFramePr>
        <p:xfrm>
          <a:off x="533400" y="3429000"/>
          <a:ext cx="2535238" cy="2743200"/>
        </p:xfrm>
        <a:graphic>
          <a:graphicData uri="http://schemas.openxmlformats.org/presentationml/2006/ole">
            <mc:AlternateContent xmlns:mc="http://schemas.openxmlformats.org/markup-compatibility/2006">
              <mc:Choice xmlns:v="urn:schemas-microsoft-com:vml" Requires="v">
                <p:oleObj spid="_x0000_s53255" name="Clip" r:id="rId4" imgW="1136160" imgH="1229400" progId="MS_ClipArt_Gallery.2">
                  <p:embed/>
                </p:oleObj>
              </mc:Choice>
              <mc:Fallback>
                <p:oleObj name="Clip" r:id="rId4" imgW="1136160" imgH="122940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429000"/>
                        <a:ext cx="2535238" cy="274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5237" name="Text Box 5"/>
          <p:cNvSpPr txBox="1">
            <a:spLocks noChangeArrowheads="1"/>
          </p:cNvSpPr>
          <p:nvPr/>
        </p:nvSpPr>
        <p:spPr bwMode="auto">
          <a:xfrm>
            <a:off x="3657600" y="2743200"/>
            <a:ext cx="4800600" cy="1552575"/>
          </a:xfrm>
          <a:prstGeom prst="rect">
            <a:avLst/>
          </a:prstGeom>
          <a:noFill/>
          <a:ln w="12700">
            <a:noFill/>
            <a:miter lim="800000"/>
            <a:headEnd/>
            <a:tailEnd/>
          </a:ln>
          <a:effectLst/>
        </p:spPr>
        <p:txBody>
          <a:bodyPr>
            <a:spAutoFit/>
          </a:bodyPr>
          <a:lstStyle/>
          <a:p>
            <a:pPr>
              <a:spcBef>
                <a:spcPct val="50000"/>
              </a:spcBef>
              <a:defRPr/>
            </a:pPr>
            <a:r>
              <a:rPr lang="en-US" sz="2400">
                <a:solidFill>
                  <a:srgbClr val="FFFF00"/>
                </a:solidFill>
                <a:effectLst>
                  <a:outerShdw blurRad="38100" dist="38100" dir="2700000" algn="tl">
                    <a:srgbClr val="000000"/>
                  </a:outerShdw>
                </a:effectLst>
              </a:rPr>
              <a:t>For example, at one time the standard for length was the king’s foot.  What are some problems with this standard?</a:t>
            </a:r>
          </a:p>
        </p:txBody>
      </p:sp>
      <p:pic>
        <p:nvPicPr>
          <p:cNvPr id="2054" name="Picture 7" descr="Dunadd%20kings%20foo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4343400"/>
            <a:ext cx="2362200"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35572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609600" y="304800"/>
            <a:ext cx="7772400" cy="1143000"/>
          </a:xfrm>
          <a:ln w="38100">
            <a:solidFill>
              <a:schemeClr val="hlink"/>
            </a:solidFill>
          </a:ln>
        </p:spPr>
        <p:txBody>
          <a:bodyPr/>
          <a:lstStyle/>
          <a:p>
            <a:pPr>
              <a:defRPr/>
            </a:pPr>
            <a:r>
              <a:rPr lang="en-US" sz="3200" smtClean="0">
                <a:solidFill>
                  <a:srgbClr val="FF6600"/>
                </a:solidFill>
                <a:effectLst>
                  <a:outerShdw blurRad="38100" dist="38100" dir="2700000" algn="tl">
                    <a:srgbClr val="000000"/>
                  </a:outerShdw>
                </a:effectLst>
                <a:latin typeface="Comic Sans MS" pitchFamily="66" charset="0"/>
              </a:rPr>
              <a:t>Learning Check</a:t>
            </a:r>
            <a:r>
              <a:rPr lang="en-US" sz="3200" b="0" smtClean="0">
                <a:solidFill>
                  <a:schemeClr val="tx1"/>
                </a:solidFill>
              </a:rPr>
              <a:t> </a:t>
            </a:r>
            <a:endParaRPr lang="en-US" smtClean="0"/>
          </a:p>
        </p:txBody>
      </p:sp>
      <p:sp>
        <p:nvSpPr>
          <p:cNvPr id="175107" name="Rectangle 3"/>
          <p:cNvSpPr>
            <a:spLocks noGrp="1" noChangeArrowheads="1"/>
          </p:cNvSpPr>
          <p:nvPr>
            <p:ph idx="1"/>
          </p:nvPr>
        </p:nvSpPr>
        <p:spPr>
          <a:xfrm>
            <a:off x="304800" y="1676400"/>
            <a:ext cx="8534400" cy="4419600"/>
          </a:xfrm>
        </p:spPr>
        <p:txBody>
          <a:bodyPr>
            <a:normAutofit lnSpcReduction="10000"/>
          </a:bodyPr>
          <a:lstStyle/>
          <a:p>
            <a:pPr>
              <a:buFontTx/>
              <a:buNone/>
              <a:defRPr/>
            </a:pPr>
            <a:r>
              <a:rPr lang="en-US" sz="3200" smtClean="0">
                <a:solidFill>
                  <a:srgbClr val="FFFFFF"/>
                </a:solidFill>
                <a:effectLst>
                  <a:outerShdw blurRad="38100" dist="38100" dir="2700000" algn="tl">
                    <a:srgbClr val="000000"/>
                  </a:outerShdw>
                </a:effectLst>
              </a:rPr>
              <a:t>A.   2.19  X  4.2 =</a:t>
            </a:r>
            <a:r>
              <a:rPr lang="en-US" sz="3200" smtClean="0">
                <a:effectLst>
                  <a:outerShdw blurRad="38100" dist="38100" dir="2700000" algn="tl">
                    <a:srgbClr val="FFFFFF"/>
                  </a:outerShdw>
                </a:effectLst>
              </a:rPr>
              <a:t> 	</a:t>
            </a:r>
          </a:p>
          <a:p>
            <a:pPr>
              <a:lnSpc>
                <a:spcPct val="70000"/>
              </a:lnSpc>
              <a:buFontTx/>
              <a:buNone/>
              <a:defRPr/>
            </a:pPr>
            <a:r>
              <a:rPr lang="en-US" sz="3200" smtClean="0">
                <a:solidFill>
                  <a:schemeClr val="accent1"/>
                </a:solidFill>
                <a:effectLst>
                  <a:outerShdw blurRad="38100" dist="38100" dir="2700000" algn="tl">
                    <a:srgbClr val="000000"/>
                  </a:outerShdw>
                </a:effectLst>
              </a:rPr>
              <a:t>		1)  9	  		2)  9.2    		3)   9.198</a:t>
            </a:r>
          </a:p>
          <a:p>
            <a:pPr>
              <a:lnSpc>
                <a:spcPct val="70000"/>
              </a:lnSpc>
              <a:buFontTx/>
              <a:buNone/>
              <a:defRPr/>
            </a:pPr>
            <a:endParaRPr lang="en-US" sz="3200" smtClean="0">
              <a:solidFill>
                <a:schemeClr val="accent2"/>
              </a:solidFill>
              <a:effectLst>
                <a:outerShdw blurRad="38100" dist="38100" dir="2700000" algn="tl">
                  <a:srgbClr val="000000"/>
                </a:outerShdw>
              </a:effectLst>
            </a:endParaRPr>
          </a:p>
          <a:p>
            <a:pPr>
              <a:buFontTx/>
              <a:buNone/>
              <a:defRPr/>
            </a:pPr>
            <a:r>
              <a:rPr lang="en-US" sz="3200" smtClean="0">
                <a:solidFill>
                  <a:srgbClr val="FFFFFF"/>
                </a:solidFill>
                <a:effectLst>
                  <a:outerShdw blurRad="38100" dist="38100" dir="2700000" algn="tl">
                    <a:srgbClr val="000000"/>
                  </a:outerShdw>
                </a:effectLst>
              </a:rPr>
              <a:t>B.    4.311  ÷  0.07   =</a:t>
            </a:r>
            <a:r>
              <a:rPr lang="en-US" sz="3200" smtClean="0">
                <a:effectLst>
                  <a:outerShdw blurRad="38100" dist="38100" dir="2700000" algn="tl">
                    <a:srgbClr val="FFFFFF"/>
                  </a:outerShdw>
                </a:effectLst>
              </a:rPr>
              <a:t> </a:t>
            </a:r>
          </a:p>
          <a:p>
            <a:pPr>
              <a:lnSpc>
                <a:spcPct val="60000"/>
              </a:lnSpc>
              <a:buFontTx/>
              <a:buNone/>
              <a:defRPr/>
            </a:pPr>
            <a:r>
              <a:rPr lang="en-US" sz="3200" smtClean="0">
                <a:solidFill>
                  <a:schemeClr val="accent1"/>
                </a:solidFill>
                <a:effectLst>
                  <a:outerShdw blurRad="38100" dist="38100" dir="2700000" algn="tl">
                    <a:srgbClr val="000000"/>
                  </a:outerShdw>
                </a:effectLst>
              </a:rPr>
              <a:t>		1)</a:t>
            </a:r>
            <a:r>
              <a:rPr lang="en-US" sz="3200" baseline="30000" smtClean="0">
                <a:solidFill>
                  <a:schemeClr val="accent1"/>
                </a:solidFill>
                <a:effectLst>
                  <a:outerShdw blurRad="38100" dist="38100" dir="2700000" algn="tl">
                    <a:srgbClr val="000000"/>
                  </a:outerShdw>
                </a:effectLst>
              </a:rPr>
              <a:t> </a:t>
            </a:r>
            <a:r>
              <a:rPr lang="en-US" sz="3200" smtClean="0">
                <a:solidFill>
                  <a:schemeClr val="accent1"/>
                </a:solidFill>
                <a:effectLst>
                  <a:outerShdw blurRad="38100" dist="38100" dir="2700000" algn="tl">
                    <a:srgbClr val="000000"/>
                  </a:outerShdw>
                </a:effectLst>
              </a:rPr>
              <a:t>61.58</a:t>
            </a:r>
            <a:r>
              <a:rPr lang="en-US" sz="3200" baseline="30000" smtClean="0">
                <a:solidFill>
                  <a:schemeClr val="accent1"/>
                </a:solidFill>
                <a:effectLst>
                  <a:outerShdw blurRad="38100" dist="38100" dir="2700000" algn="tl">
                    <a:srgbClr val="000000"/>
                  </a:outerShdw>
                </a:effectLst>
              </a:rPr>
              <a:t> 		  </a:t>
            </a:r>
            <a:r>
              <a:rPr lang="en-US" sz="3200" smtClean="0">
                <a:solidFill>
                  <a:schemeClr val="accent1"/>
                </a:solidFill>
                <a:effectLst>
                  <a:outerShdw blurRad="38100" dist="38100" dir="2700000" algn="tl">
                    <a:srgbClr val="000000"/>
                  </a:outerShdw>
                </a:effectLst>
              </a:rPr>
              <a:t>2)  62 		3)   60</a:t>
            </a:r>
            <a:r>
              <a:rPr lang="en-US" sz="3200" smtClean="0">
                <a:solidFill>
                  <a:srgbClr val="FF9933"/>
                </a:solidFill>
                <a:effectLst>
                  <a:outerShdw blurRad="38100" dist="38100" dir="2700000" algn="tl">
                    <a:srgbClr val="000000"/>
                  </a:outerShdw>
                </a:effectLst>
              </a:rPr>
              <a:t> 			</a:t>
            </a:r>
          </a:p>
          <a:p>
            <a:pPr>
              <a:buFontTx/>
              <a:buNone/>
              <a:defRPr/>
            </a:pPr>
            <a:r>
              <a:rPr lang="en-US" sz="3200" smtClean="0">
                <a:solidFill>
                  <a:srgbClr val="FFFFFF"/>
                </a:solidFill>
                <a:effectLst>
                  <a:outerShdw blurRad="38100" dist="38100" dir="2700000" algn="tl">
                    <a:srgbClr val="000000"/>
                  </a:outerShdw>
                </a:effectLst>
              </a:rPr>
              <a:t>C.    	</a:t>
            </a:r>
            <a:r>
              <a:rPr lang="en-US" sz="3200" u="sng" smtClean="0">
                <a:solidFill>
                  <a:srgbClr val="FFFFFF"/>
                </a:solidFill>
                <a:effectLst>
                  <a:outerShdw blurRad="38100" dist="38100" dir="2700000" algn="tl">
                    <a:srgbClr val="000000"/>
                  </a:outerShdw>
                </a:effectLst>
              </a:rPr>
              <a:t>2.54  X  0.0028</a:t>
            </a:r>
            <a:r>
              <a:rPr lang="en-US" sz="3200" smtClean="0">
                <a:solidFill>
                  <a:srgbClr val="FFFFFF"/>
                </a:solidFill>
                <a:effectLst>
                  <a:outerShdw blurRad="38100" dist="38100" dir="2700000" algn="tl">
                    <a:srgbClr val="000000"/>
                  </a:outerShdw>
                </a:effectLst>
              </a:rPr>
              <a:t> 	=  </a:t>
            </a:r>
          </a:p>
          <a:p>
            <a:pPr>
              <a:buFontTx/>
              <a:buNone/>
              <a:defRPr/>
            </a:pPr>
            <a:r>
              <a:rPr lang="en-US" sz="3200" smtClean="0">
                <a:solidFill>
                  <a:srgbClr val="FFFFFF"/>
                </a:solidFill>
                <a:effectLst>
                  <a:outerShdw blurRad="38100" dist="38100" dir="2700000" algn="tl">
                    <a:srgbClr val="000000"/>
                  </a:outerShdw>
                </a:effectLst>
              </a:rPr>
              <a:t>		0.0105 X 0.060 </a:t>
            </a:r>
          </a:p>
          <a:p>
            <a:pPr>
              <a:buFontTx/>
              <a:buNone/>
              <a:defRPr/>
            </a:pPr>
            <a:r>
              <a:rPr lang="en-US" sz="3200" smtClean="0">
                <a:effectLst>
                  <a:outerShdw blurRad="38100" dist="38100" dir="2700000" algn="tl">
                    <a:srgbClr val="FFFFFF"/>
                  </a:outerShdw>
                </a:effectLst>
              </a:rPr>
              <a:t>		</a:t>
            </a:r>
            <a:r>
              <a:rPr lang="en-US" sz="3200" smtClean="0">
                <a:solidFill>
                  <a:schemeClr val="accent1"/>
                </a:solidFill>
                <a:effectLst>
                  <a:outerShdw blurRad="38100" dist="38100" dir="2700000" algn="tl">
                    <a:srgbClr val="000000"/>
                  </a:outerShdw>
                </a:effectLst>
              </a:rPr>
              <a:t>1)  11.3		2)  11	    3)  0.041</a:t>
            </a:r>
          </a:p>
          <a:p>
            <a:pPr>
              <a:defRPr/>
            </a:pPr>
            <a:endParaRPr lang="en-US" sz="3200" smtClean="0">
              <a:effectLst>
                <a:outerShdw blurRad="38100" dist="38100" dir="2700000" algn="tl">
                  <a:srgbClr val="FFFFFF"/>
                </a:outerShdw>
              </a:effectLst>
            </a:endParaRPr>
          </a:p>
        </p:txBody>
      </p:sp>
    </p:spTree>
    <p:extLst>
      <p:ext uri="{BB962C8B-B14F-4D97-AF65-F5344CB8AC3E}">
        <p14:creationId xmlns:p14="http://schemas.microsoft.com/office/powerpoint/2010/main" val="11157133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685800" y="228600"/>
            <a:ext cx="7772400" cy="1143000"/>
          </a:xfrm>
          <a:ln w="38100">
            <a:solidFill>
              <a:schemeClr val="hlink"/>
            </a:solidFill>
          </a:ln>
        </p:spPr>
        <p:txBody>
          <a:bodyPr/>
          <a:lstStyle/>
          <a:p>
            <a:pPr>
              <a:defRPr/>
            </a:pPr>
            <a:r>
              <a:rPr lang="en-US" sz="3200" smtClean="0">
                <a:solidFill>
                  <a:srgbClr val="FF6600"/>
                </a:solidFill>
                <a:effectLst>
                  <a:outerShdw blurRad="38100" dist="38100" dir="2700000" algn="tl">
                    <a:srgbClr val="000000"/>
                  </a:outerShdw>
                </a:effectLst>
                <a:latin typeface="Comic Sans MS" pitchFamily="66" charset="0"/>
              </a:rPr>
              <a:t>Reading a Meterstick</a:t>
            </a:r>
            <a:endParaRPr lang="en-US" smtClean="0">
              <a:solidFill>
                <a:srgbClr val="FF6600"/>
              </a:solidFill>
              <a:effectLst>
                <a:outerShdw blurRad="38100" dist="38100" dir="2700000" algn="tl">
                  <a:srgbClr val="000000"/>
                </a:outerShdw>
              </a:effectLst>
              <a:latin typeface="Comic Sans MS" pitchFamily="66" charset="0"/>
            </a:endParaRPr>
          </a:p>
        </p:txBody>
      </p:sp>
      <p:sp>
        <p:nvSpPr>
          <p:cNvPr id="178179" name="Rectangle 3"/>
          <p:cNvSpPr>
            <a:spLocks noGrp="1" noChangeArrowheads="1"/>
          </p:cNvSpPr>
          <p:nvPr>
            <p:ph idx="1"/>
          </p:nvPr>
        </p:nvSpPr>
        <p:spPr>
          <a:xfrm>
            <a:off x="457200" y="1600200"/>
            <a:ext cx="8382000" cy="5257800"/>
          </a:xfrm>
        </p:spPr>
        <p:txBody>
          <a:bodyPr/>
          <a:lstStyle/>
          <a:p>
            <a:pPr algn="ctr">
              <a:buFontTx/>
              <a:buNone/>
              <a:defRPr/>
            </a:pPr>
            <a:r>
              <a:rPr lang="en-US" sz="2800" smtClean="0">
                <a:solidFill>
                  <a:srgbClr val="FFFFFF"/>
                </a:solidFill>
                <a:effectLst>
                  <a:outerShdw blurRad="38100" dist="38100" dir="2700000" algn="tl">
                    <a:srgbClr val="000000"/>
                  </a:outerShdw>
                </a:effectLst>
              </a:rPr>
              <a:t>	.  l</a:t>
            </a:r>
            <a:r>
              <a:rPr lang="en-US" sz="2800" baseline="30000" smtClean="0">
                <a:solidFill>
                  <a:srgbClr val="FFFFFF"/>
                </a:solidFill>
                <a:effectLst>
                  <a:outerShdw blurRad="38100" dist="38100" dir="2700000" algn="tl">
                    <a:srgbClr val="000000"/>
                  </a:outerShdw>
                </a:effectLst>
              </a:rPr>
              <a:t>2</a:t>
            </a:r>
            <a:r>
              <a:rPr lang="en-US" sz="2800" smtClean="0">
                <a:solidFill>
                  <a:srgbClr val="FFFFFF"/>
                </a:solidFill>
                <a:effectLst>
                  <a:outerShdw blurRad="38100" dist="38100" dir="2700000" algn="tl">
                    <a:srgbClr val="000000"/>
                  </a:outerShdw>
                </a:effectLst>
              </a:rPr>
              <a:t>. . . . I . . . . I</a:t>
            </a:r>
            <a:r>
              <a:rPr lang="en-US" sz="2800" baseline="30000" smtClean="0">
                <a:solidFill>
                  <a:srgbClr val="FFFFFF"/>
                </a:solidFill>
                <a:effectLst>
                  <a:outerShdw blurRad="38100" dist="38100" dir="2700000" algn="tl">
                    <a:srgbClr val="000000"/>
                  </a:outerShdw>
                </a:effectLst>
              </a:rPr>
              <a:t>3</a:t>
            </a:r>
            <a:r>
              <a:rPr lang="en-US" sz="2800" smtClean="0">
                <a:solidFill>
                  <a:srgbClr val="FFFFFF"/>
                </a:solidFill>
                <a:effectLst>
                  <a:outerShdw blurRad="38100" dist="38100" dir="2700000" algn="tl">
                    <a:srgbClr val="000000"/>
                  </a:outerShdw>
                </a:effectLst>
              </a:rPr>
              <a:t> . . . .I . . . . I</a:t>
            </a:r>
            <a:r>
              <a:rPr lang="en-US" sz="2800" baseline="30000" smtClean="0">
                <a:solidFill>
                  <a:srgbClr val="FFFFFF"/>
                </a:solidFill>
                <a:effectLst>
                  <a:outerShdw blurRad="38100" dist="38100" dir="2700000" algn="tl">
                    <a:srgbClr val="000000"/>
                  </a:outerShdw>
                </a:effectLst>
              </a:rPr>
              <a:t>4</a:t>
            </a:r>
            <a:r>
              <a:rPr lang="en-US" sz="2800" smtClean="0">
                <a:solidFill>
                  <a:srgbClr val="FFFFFF"/>
                </a:solidFill>
                <a:effectLst>
                  <a:outerShdw blurRad="38100" dist="38100" dir="2700000" algn="tl">
                    <a:srgbClr val="000000"/>
                  </a:outerShdw>
                </a:effectLst>
              </a:rPr>
              <a:t>. .     cm</a:t>
            </a:r>
          </a:p>
          <a:p>
            <a:pPr algn="ctr">
              <a:lnSpc>
                <a:spcPct val="70000"/>
              </a:lnSpc>
              <a:buFontTx/>
              <a:buNone/>
              <a:defRPr/>
            </a:pPr>
            <a:endParaRPr lang="en-US" sz="2800" smtClean="0">
              <a:solidFill>
                <a:srgbClr val="FFFFFF"/>
              </a:solidFill>
              <a:effectLst>
                <a:outerShdw blurRad="38100" dist="38100" dir="2700000" algn="tl">
                  <a:srgbClr val="000000"/>
                </a:outerShdw>
              </a:effectLst>
            </a:endParaRPr>
          </a:p>
          <a:p>
            <a:pPr>
              <a:lnSpc>
                <a:spcPct val="110000"/>
              </a:lnSpc>
              <a:buFontTx/>
              <a:buNone/>
              <a:defRPr/>
            </a:pPr>
            <a:r>
              <a:rPr lang="en-US" sz="2800" smtClean="0">
                <a:solidFill>
                  <a:srgbClr val="FFFFFF"/>
                </a:solidFill>
                <a:effectLst>
                  <a:outerShdw blurRad="38100" dist="38100" dir="2700000" algn="tl">
                    <a:srgbClr val="000000"/>
                  </a:outerShdw>
                </a:effectLst>
              </a:rPr>
              <a:t>First digit (known)	= 2 	   	2.?? cm</a:t>
            </a:r>
          </a:p>
          <a:p>
            <a:pPr>
              <a:lnSpc>
                <a:spcPct val="110000"/>
              </a:lnSpc>
              <a:buFontTx/>
              <a:buNone/>
              <a:defRPr/>
            </a:pPr>
            <a:r>
              <a:rPr lang="en-US" sz="2800" smtClean="0">
                <a:solidFill>
                  <a:srgbClr val="FFFFFF"/>
                </a:solidFill>
                <a:effectLst>
                  <a:outerShdw blurRad="38100" dist="38100" dir="2700000" algn="tl">
                    <a:srgbClr val="000000"/>
                  </a:outerShdw>
                </a:effectLst>
              </a:rPr>
              <a:t>Second digit (known)	= 0.7 		2.7? cm</a:t>
            </a:r>
          </a:p>
          <a:p>
            <a:pPr>
              <a:lnSpc>
                <a:spcPct val="110000"/>
              </a:lnSpc>
              <a:buFontTx/>
              <a:buNone/>
              <a:defRPr/>
            </a:pPr>
            <a:r>
              <a:rPr lang="en-US" sz="2800" smtClean="0">
                <a:solidFill>
                  <a:srgbClr val="FFFFFF"/>
                </a:solidFill>
                <a:effectLst>
                  <a:outerShdw blurRad="38100" dist="38100" dir="2700000" algn="tl">
                    <a:srgbClr val="000000"/>
                  </a:outerShdw>
                </a:effectLst>
              </a:rPr>
              <a:t>Third digit (estimated) between 0.05- 0.07</a:t>
            </a:r>
          </a:p>
          <a:p>
            <a:pPr>
              <a:lnSpc>
                <a:spcPct val="110000"/>
              </a:lnSpc>
              <a:buFontTx/>
              <a:buNone/>
              <a:defRPr/>
            </a:pPr>
            <a:r>
              <a:rPr lang="en-US" sz="2800" smtClean="0">
                <a:solidFill>
                  <a:schemeClr val="accent1"/>
                </a:solidFill>
                <a:effectLst>
                  <a:outerShdw blurRad="38100" dist="38100" dir="2700000" algn="tl">
                    <a:srgbClr val="000000"/>
                  </a:outerShdw>
                </a:effectLst>
              </a:rPr>
              <a:t>Length reported		=</a:t>
            </a:r>
            <a:r>
              <a:rPr lang="en-US" sz="2800" smtClean="0">
                <a:solidFill>
                  <a:schemeClr val="accent2"/>
                </a:solidFill>
                <a:effectLst>
                  <a:outerShdw blurRad="38100" dist="38100" dir="2700000" algn="tl">
                    <a:srgbClr val="000000"/>
                  </a:outerShdw>
                </a:effectLst>
              </a:rPr>
              <a:t>		</a:t>
            </a:r>
            <a:r>
              <a:rPr lang="en-US" sz="2800" smtClean="0">
                <a:solidFill>
                  <a:srgbClr val="FFFF00"/>
                </a:solidFill>
                <a:effectLst>
                  <a:outerShdw blurRad="38100" dist="38100" dir="2700000" algn="tl">
                    <a:srgbClr val="000000"/>
                  </a:outerShdw>
                </a:effectLst>
              </a:rPr>
              <a:t>2.75 cm </a:t>
            </a:r>
          </a:p>
          <a:p>
            <a:pPr>
              <a:lnSpc>
                <a:spcPct val="110000"/>
              </a:lnSpc>
              <a:buFontTx/>
              <a:buNone/>
              <a:defRPr/>
            </a:pPr>
            <a:r>
              <a:rPr lang="en-US" sz="2800" smtClean="0">
                <a:solidFill>
                  <a:srgbClr val="FFFF00"/>
                </a:solidFill>
                <a:effectLst>
                  <a:outerShdw blurRad="38100" dist="38100" dir="2700000" algn="tl">
                    <a:srgbClr val="000000"/>
                  </a:outerShdw>
                </a:effectLst>
              </a:rPr>
              <a:t>					  	or		2.74 cm  </a:t>
            </a:r>
          </a:p>
          <a:p>
            <a:pPr>
              <a:lnSpc>
                <a:spcPct val="110000"/>
              </a:lnSpc>
              <a:buFontTx/>
              <a:buNone/>
              <a:defRPr/>
            </a:pPr>
            <a:r>
              <a:rPr lang="en-US" sz="2800" smtClean="0">
                <a:solidFill>
                  <a:srgbClr val="FFFF00"/>
                </a:solidFill>
                <a:effectLst>
                  <a:outerShdw blurRad="38100" dist="38100" dir="2700000" algn="tl">
                    <a:srgbClr val="000000"/>
                  </a:outerShdw>
                </a:effectLst>
              </a:rPr>
              <a:t>						or		2.76 cm</a:t>
            </a:r>
          </a:p>
          <a:p>
            <a:pPr algn="ctr">
              <a:lnSpc>
                <a:spcPct val="110000"/>
              </a:lnSpc>
              <a:buFontTx/>
              <a:buNone/>
              <a:defRPr/>
            </a:pPr>
            <a:endParaRPr lang="en-US" sz="2800" smtClean="0">
              <a:solidFill>
                <a:schemeClr val="accent2"/>
              </a:solidFill>
              <a:effectLst>
                <a:outerShdw blurRad="38100" dist="38100" dir="2700000" algn="tl">
                  <a:srgbClr val="000000"/>
                </a:outerShdw>
              </a:effectLst>
            </a:endParaRPr>
          </a:p>
          <a:p>
            <a:pPr>
              <a:buFontTx/>
              <a:buNone/>
              <a:defRPr/>
            </a:pPr>
            <a:endParaRPr lang="en-US" smtClean="0"/>
          </a:p>
        </p:txBody>
      </p:sp>
      <p:sp>
        <p:nvSpPr>
          <p:cNvPr id="88068" name="Line 4"/>
          <p:cNvSpPr>
            <a:spLocks noChangeShapeType="1"/>
          </p:cNvSpPr>
          <p:nvPr/>
        </p:nvSpPr>
        <p:spPr bwMode="auto">
          <a:xfrm>
            <a:off x="762000" y="2081213"/>
            <a:ext cx="7696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8069" name="Line 5"/>
          <p:cNvSpPr>
            <a:spLocks noChangeShapeType="1"/>
          </p:cNvSpPr>
          <p:nvPr/>
        </p:nvSpPr>
        <p:spPr bwMode="auto">
          <a:xfrm flipV="1">
            <a:off x="762000" y="2133600"/>
            <a:ext cx="2971800" cy="0"/>
          </a:xfrm>
          <a:prstGeom prst="line">
            <a:avLst/>
          </a:prstGeom>
          <a:noFill/>
          <a:ln w="762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92039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990600" y="609600"/>
            <a:ext cx="7315200" cy="1154097"/>
          </a:xfrm>
          <a:ln w="38100">
            <a:solidFill>
              <a:schemeClr val="hlink"/>
            </a:solidFill>
          </a:ln>
        </p:spPr>
        <p:txBody>
          <a:bodyPr/>
          <a:lstStyle/>
          <a:p>
            <a:pPr>
              <a:defRPr/>
            </a:pPr>
            <a:r>
              <a:rPr lang="en-US" sz="3200" smtClean="0">
                <a:solidFill>
                  <a:srgbClr val="FF6600"/>
                </a:solidFill>
                <a:effectLst>
                  <a:outerShdw blurRad="38100" dist="38100" dir="2700000" algn="tl">
                    <a:srgbClr val="000000"/>
                  </a:outerShdw>
                </a:effectLst>
                <a:latin typeface="Comic Sans MS" pitchFamily="66" charset="0"/>
              </a:rPr>
              <a:t>Known + Estimated Digits</a:t>
            </a:r>
            <a:endParaRPr lang="en-US" sz="4400" smtClean="0">
              <a:solidFill>
                <a:srgbClr val="FF6600"/>
              </a:solidFill>
              <a:effectLst>
                <a:outerShdw blurRad="38100" dist="38100" dir="2700000" algn="tl">
                  <a:srgbClr val="000000"/>
                </a:outerShdw>
              </a:effectLst>
              <a:latin typeface="Comic Sans MS" pitchFamily="66" charset="0"/>
            </a:endParaRPr>
          </a:p>
        </p:txBody>
      </p:sp>
      <p:sp>
        <p:nvSpPr>
          <p:cNvPr id="179203" name="Rectangle 3"/>
          <p:cNvSpPr>
            <a:spLocks noGrp="1" noChangeArrowheads="1"/>
          </p:cNvSpPr>
          <p:nvPr>
            <p:ph idx="1"/>
          </p:nvPr>
        </p:nvSpPr>
        <p:spPr>
          <a:xfrm>
            <a:off x="990600" y="1676400"/>
            <a:ext cx="7162800" cy="4114800"/>
          </a:xfrm>
        </p:spPr>
        <p:txBody>
          <a:bodyPr/>
          <a:lstStyle/>
          <a:p>
            <a:pPr algn="ctr">
              <a:lnSpc>
                <a:spcPct val="160000"/>
              </a:lnSpc>
              <a:buClr>
                <a:schemeClr val="accent1"/>
              </a:buClr>
              <a:buFont typeface="Wingdings" pitchFamily="2" charset="2"/>
              <a:buNone/>
              <a:defRPr/>
            </a:pPr>
            <a:r>
              <a:rPr lang="en-US" sz="2800" dirty="0" smtClean="0">
                <a:solidFill>
                  <a:srgbClr val="FFFFFF"/>
                </a:solidFill>
                <a:effectLst>
                  <a:outerShdw blurRad="38100" dist="38100" dir="2700000" algn="tl">
                    <a:srgbClr val="000000"/>
                  </a:outerShdw>
                </a:effectLst>
              </a:rPr>
              <a:t>In 2.76 cm…</a:t>
            </a:r>
          </a:p>
          <a:p>
            <a:pPr>
              <a:buFont typeface="Wingdings" pitchFamily="2" charset="2"/>
              <a:buChar char="l"/>
              <a:defRPr/>
            </a:pPr>
            <a:endParaRPr lang="en-US" dirty="0" smtClean="0">
              <a:solidFill>
                <a:srgbClr val="FFFFFF"/>
              </a:solidFill>
              <a:effectLst>
                <a:outerShdw blurRad="38100" dist="38100" dir="2700000" algn="tl">
                  <a:srgbClr val="000000"/>
                </a:outerShdw>
              </a:effectLst>
            </a:endParaRPr>
          </a:p>
        </p:txBody>
      </p:sp>
      <p:sp>
        <p:nvSpPr>
          <p:cNvPr id="179204" name="Rectangle 4"/>
          <p:cNvSpPr>
            <a:spLocks noChangeArrowheads="1"/>
          </p:cNvSpPr>
          <p:nvPr/>
        </p:nvSpPr>
        <p:spPr bwMode="auto">
          <a:xfrm>
            <a:off x="990600" y="2895600"/>
            <a:ext cx="7315200" cy="3081338"/>
          </a:xfrm>
          <a:prstGeom prst="rect">
            <a:avLst/>
          </a:prstGeom>
          <a:noFill/>
          <a:ln w="12700">
            <a:noFill/>
            <a:miter lim="800000"/>
            <a:headEnd/>
            <a:tailEnd/>
          </a:ln>
          <a:effectLst/>
        </p:spPr>
        <p:txBody>
          <a:bodyPr>
            <a:spAutoFit/>
          </a:bodyPr>
          <a:lstStyle/>
          <a:p>
            <a:pPr algn="l">
              <a:buFontTx/>
              <a:buChar char="•"/>
              <a:defRPr/>
            </a:pPr>
            <a:r>
              <a:rPr lang="en-US" sz="2800" i="0">
                <a:solidFill>
                  <a:srgbClr val="FFFFFF"/>
                </a:solidFill>
                <a:effectLst>
                  <a:outerShdw blurRad="38100" dist="38100" dir="2700000" algn="tl">
                    <a:srgbClr val="000000"/>
                  </a:outerShdw>
                </a:effectLst>
              </a:rPr>
              <a:t> Known digits</a:t>
            </a:r>
            <a:r>
              <a:rPr lang="en-US" sz="2800" b="0" i="0"/>
              <a:t> </a:t>
            </a:r>
            <a:r>
              <a:rPr lang="en-US" sz="2800" i="0">
                <a:solidFill>
                  <a:schemeClr val="accent1"/>
                </a:solidFill>
              </a:rPr>
              <a:t>2</a:t>
            </a:r>
            <a:r>
              <a:rPr lang="en-US" sz="2800" b="0" i="0"/>
              <a:t> </a:t>
            </a:r>
            <a:r>
              <a:rPr lang="en-US" sz="2800" i="0">
                <a:solidFill>
                  <a:srgbClr val="FFFFFF"/>
                </a:solidFill>
                <a:effectLst>
                  <a:outerShdw blurRad="38100" dist="38100" dir="2700000" algn="tl">
                    <a:srgbClr val="000000"/>
                  </a:outerShdw>
                </a:effectLst>
              </a:rPr>
              <a:t>and</a:t>
            </a:r>
            <a:r>
              <a:rPr lang="en-US" sz="2800" b="0" i="0"/>
              <a:t> </a:t>
            </a:r>
            <a:r>
              <a:rPr lang="en-US" sz="2800" i="0">
                <a:solidFill>
                  <a:schemeClr val="accent1"/>
                </a:solidFill>
              </a:rPr>
              <a:t>7</a:t>
            </a:r>
            <a:r>
              <a:rPr lang="en-US" sz="2800" b="0" i="0"/>
              <a:t> </a:t>
            </a:r>
            <a:r>
              <a:rPr lang="en-US" sz="2800" i="0">
                <a:solidFill>
                  <a:srgbClr val="FFFFFF"/>
                </a:solidFill>
                <a:effectLst>
                  <a:outerShdw blurRad="38100" dist="38100" dir="2700000" algn="tl">
                    <a:srgbClr val="000000"/>
                  </a:outerShdw>
                </a:effectLst>
              </a:rPr>
              <a:t>are 100% certain</a:t>
            </a:r>
            <a:br>
              <a:rPr lang="en-US" sz="2800" i="0">
                <a:solidFill>
                  <a:srgbClr val="FFFFFF"/>
                </a:solidFill>
                <a:effectLst>
                  <a:outerShdw blurRad="38100" dist="38100" dir="2700000" algn="tl">
                    <a:srgbClr val="000000"/>
                  </a:outerShdw>
                </a:effectLst>
              </a:rPr>
            </a:br>
            <a:endParaRPr lang="en-US" sz="2800" i="0">
              <a:solidFill>
                <a:srgbClr val="FFFFFF"/>
              </a:solidFill>
              <a:effectLst>
                <a:outerShdw blurRad="38100" dist="38100" dir="2700000" algn="tl">
                  <a:srgbClr val="000000"/>
                </a:outerShdw>
              </a:effectLst>
            </a:endParaRPr>
          </a:p>
          <a:p>
            <a:pPr algn="l">
              <a:buFontTx/>
              <a:buChar char="•"/>
              <a:defRPr/>
            </a:pPr>
            <a:r>
              <a:rPr lang="en-US" sz="2800" i="0">
                <a:solidFill>
                  <a:srgbClr val="FFFFFF"/>
                </a:solidFill>
                <a:effectLst>
                  <a:outerShdw blurRad="38100" dist="38100" dir="2700000" algn="tl">
                    <a:srgbClr val="000000"/>
                  </a:outerShdw>
                </a:effectLst>
              </a:rPr>
              <a:t> The third digit 6 is estimated (uncertain)</a:t>
            </a:r>
            <a:br>
              <a:rPr lang="en-US" sz="2800" i="0">
                <a:solidFill>
                  <a:srgbClr val="FFFFFF"/>
                </a:solidFill>
                <a:effectLst>
                  <a:outerShdw blurRad="38100" dist="38100" dir="2700000" algn="tl">
                    <a:srgbClr val="000000"/>
                  </a:outerShdw>
                </a:effectLst>
              </a:rPr>
            </a:br>
            <a:endParaRPr lang="en-US" sz="2800" i="0">
              <a:solidFill>
                <a:srgbClr val="FFFFFF"/>
              </a:solidFill>
              <a:effectLst>
                <a:outerShdw blurRad="38100" dist="38100" dir="2700000" algn="tl">
                  <a:srgbClr val="000000"/>
                </a:outerShdw>
              </a:effectLst>
            </a:endParaRPr>
          </a:p>
          <a:p>
            <a:pPr algn="l">
              <a:buFontTx/>
              <a:buChar char="•"/>
              <a:defRPr/>
            </a:pPr>
            <a:r>
              <a:rPr lang="en-US" sz="2800" i="0">
                <a:solidFill>
                  <a:srgbClr val="FFFFFF"/>
                </a:solidFill>
                <a:effectLst>
                  <a:outerShdw blurRad="38100" dist="38100" dir="2700000" algn="tl">
                    <a:srgbClr val="000000"/>
                  </a:outerShdw>
                </a:effectLst>
              </a:rPr>
              <a:t> In the reported length, all three digits (2.76 cm) are significant including the estimated one</a:t>
            </a:r>
          </a:p>
        </p:txBody>
      </p:sp>
    </p:spTree>
    <p:extLst>
      <p:ext uri="{BB962C8B-B14F-4D97-AF65-F5344CB8AC3E}">
        <p14:creationId xmlns:p14="http://schemas.microsoft.com/office/powerpoint/2010/main" val="32768601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685800" y="381000"/>
            <a:ext cx="7772400" cy="1219200"/>
          </a:xfrm>
          <a:ln w="38100">
            <a:solidFill>
              <a:schemeClr val="hlink"/>
            </a:solidFill>
          </a:ln>
        </p:spPr>
        <p:txBody>
          <a:bodyPr/>
          <a:lstStyle/>
          <a:p>
            <a:pPr>
              <a:defRPr/>
            </a:pPr>
            <a:r>
              <a:rPr lang="en-US" sz="3200" smtClean="0">
                <a:solidFill>
                  <a:srgbClr val="FF6600"/>
                </a:solidFill>
                <a:effectLst>
                  <a:outerShdw blurRad="38100" dist="38100" dir="2700000" algn="tl">
                    <a:srgbClr val="000000"/>
                  </a:outerShdw>
                </a:effectLst>
                <a:latin typeface="Comic Sans MS" pitchFamily="66" charset="0"/>
              </a:rPr>
              <a:t>Learning Check</a:t>
            </a:r>
          </a:p>
        </p:txBody>
      </p:sp>
      <p:sp>
        <p:nvSpPr>
          <p:cNvPr id="180227" name="Rectangle 3"/>
          <p:cNvSpPr>
            <a:spLocks noGrp="1" noChangeArrowheads="1"/>
          </p:cNvSpPr>
          <p:nvPr>
            <p:ph idx="1"/>
          </p:nvPr>
        </p:nvSpPr>
        <p:spPr>
          <a:xfrm>
            <a:off x="381000" y="1600200"/>
            <a:ext cx="8382000" cy="4876800"/>
          </a:xfrm>
        </p:spPr>
        <p:txBody>
          <a:bodyPr/>
          <a:lstStyle/>
          <a:p>
            <a:pPr>
              <a:lnSpc>
                <a:spcPct val="20000"/>
              </a:lnSpc>
              <a:buFontTx/>
              <a:buNone/>
              <a:defRPr/>
            </a:pPr>
            <a:endParaRPr lang="en-US" sz="2100" b="0" smtClean="0"/>
          </a:p>
          <a:p>
            <a:pPr>
              <a:lnSpc>
                <a:spcPct val="120000"/>
              </a:lnSpc>
              <a:buFontTx/>
              <a:buNone/>
              <a:defRPr/>
            </a:pPr>
            <a:r>
              <a:rPr lang="en-US" sz="3000" b="0" smtClean="0"/>
              <a:t>. l</a:t>
            </a:r>
            <a:r>
              <a:rPr lang="en-US" sz="3000" b="0" baseline="30000" smtClean="0"/>
              <a:t>8</a:t>
            </a:r>
            <a:r>
              <a:rPr lang="en-US" sz="3000" b="0" smtClean="0"/>
              <a:t>. . . . I . . . . I</a:t>
            </a:r>
            <a:r>
              <a:rPr lang="en-US" sz="3000" b="0" baseline="30000" smtClean="0"/>
              <a:t>9</a:t>
            </a:r>
            <a:r>
              <a:rPr lang="en-US" sz="3000" b="0" smtClean="0"/>
              <a:t>. . . .I . . . . I</a:t>
            </a:r>
            <a:r>
              <a:rPr lang="en-US" sz="3000" b="0" baseline="30000" smtClean="0"/>
              <a:t>10</a:t>
            </a:r>
            <a:r>
              <a:rPr lang="en-US" sz="3000" b="0" smtClean="0"/>
              <a:t>. .     cm</a:t>
            </a:r>
          </a:p>
          <a:p>
            <a:pPr>
              <a:lnSpc>
                <a:spcPct val="140000"/>
              </a:lnSpc>
              <a:buFontTx/>
              <a:buNone/>
              <a:defRPr/>
            </a:pPr>
            <a:r>
              <a:rPr lang="en-US" sz="2800" smtClean="0">
                <a:solidFill>
                  <a:srgbClr val="FFFFFF"/>
                </a:solidFill>
                <a:effectLst>
                  <a:outerShdw blurRad="38100" dist="38100" dir="2700000" algn="tl">
                    <a:srgbClr val="000000"/>
                  </a:outerShdw>
                </a:effectLst>
              </a:rPr>
              <a:t>What is the length of the line?</a:t>
            </a:r>
          </a:p>
          <a:p>
            <a:pPr>
              <a:lnSpc>
                <a:spcPct val="120000"/>
              </a:lnSpc>
              <a:buFontTx/>
              <a:buNone/>
              <a:defRPr/>
            </a:pPr>
            <a:r>
              <a:rPr lang="en-US" sz="2800" smtClean="0">
                <a:solidFill>
                  <a:srgbClr val="FF9933"/>
                </a:solidFill>
                <a:effectLst>
                  <a:outerShdw blurRad="38100" dist="38100" dir="2700000" algn="tl">
                    <a:srgbClr val="000000"/>
                  </a:outerShdw>
                </a:effectLst>
              </a:rPr>
              <a:t>	</a:t>
            </a:r>
            <a:r>
              <a:rPr lang="en-US" sz="2800" smtClean="0">
                <a:solidFill>
                  <a:schemeClr val="accent1"/>
                </a:solidFill>
                <a:effectLst>
                  <a:outerShdw blurRad="38100" dist="38100" dir="2700000" algn="tl">
                    <a:srgbClr val="000000"/>
                  </a:outerShdw>
                </a:effectLst>
              </a:rPr>
              <a:t>1)   9.6 cm    	</a:t>
            </a:r>
          </a:p>
          <a:p>
            <a:pPr>
              <a:lnSpc>
                <a:spcPct val="120000"/>
              </a:lnSpc>
              <a:buFontTx/>
              <a:buNone/>
              <a:defRPr/>
            </a:pPr>
            <a:r>
              <a:rPr lang="en-US" sz="2800" smtClean="0">
                <a:solidFill>
                  <a:schemeClr val="accent1"/>
                </a:solidFill>
                <a:effectLst>
                  <a:outerShdw blurRad="38100" dist="38100" dir="2700000" algn="tl">
                    <a:srgbClr val="000000"/>
                  </a:outerShdw>
                </a:effectLst>
              </a:rPr>
              <a:t>	2)   9.62 cm   	</a:t>
            </a:r>
          </a:p>
          <a:p>
            <a:pPr>
              <a:lnSpc>
                <a:spcPct val="120000"/>
              </a:lnSpc>
              <a:buFontTx/>
              <a:buNone/>
              <a:defRPr/>
            </a:pPr>
            <a:r>
              <a:rPr lang="en-US" sz="2800" smtClean="0">
                <a:solidFill>
                  <a:schemeClr val="accent1"/>
                </a:solidFill>
                <a:effectLst>
                  <a:outerShdw blurRad="38100" dist="38100" dir="2700000" algn="tl">
                    <a:srgbClr val="000000"/>
                  </a:outerShdw>
                </a:effectLst>
              </a:rPr>
              <a:t>	3)   9.63 cm</a:t>
            </a:r>
          </a:p>
          <a:p>
            <a:pPr>
              <a:lnSpc>
                <a:spcPct val="120000"/>
              </a:lnSpc>
              <a:buFontTx/>
              <a:buNone/>
              <a:defRPr/>
            </a:pPr>
            <a:r>
              <a:rPr lang="en-US" sz="2800" smtClean="0">
                <a:effectLst>
                  <a:outerShdw blurRad="38100" dist="38100" dir="2700000" algn="tl">
                    <a:srgbClr val="FFFFFF"/>
                  </a:outerShdw>
                </a:effectLst>
              </a:rPr>
              <a:t>	</a:t>
            </a:r>
            <a:r>
              <a:rPr lang="en-US" sz="2800" smtClean="0">
                <a:solidFill>
                  <a:srgbClr val="FFFFFF"/>
                </a:solidFill>
                <a:effectLst>
                  <a:outerShdw blurRad="38100" dist="38100" dir="2700000" algn="tl">
                    <a:srgbClr val="000000"/>
                  </a:outerShdw>
                </a:effectLst>
              </a:rPr>
              <a:t>How does your answer compare with your neighbor’s answer? Why or why not?</a:t>
            </a:r>
          </a:p>
        </p:txBody>
      </p:sp>
      <p:sp>
        <p:nvSpPr>
          <p:cNvPr id="90116" name="Line 4"/>
          <p:cNvSpPr>
            <a:spLocks noChangeShapeType="1"/>
          </p:cNvSpPr>
          <p:nvPr/>
        </p:nvSpPr>
        <p:spPr bwMode="auto">
          <a:xfrm>
            <a:off x="457200" y="2514600"/>
            <a:ext cx="3709988" cy="0"/>
          </a:xfrm>
          <a:prstGeom prst="line">
            <a:avLst/>
          </a:prstGeom>
          <a:noFill/>
          <a:ln w="76200">
            <a:solidFill>
              <a:srgbClr val="66FF3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0117" name="Line 5"/>
          <p:cNvSpPr>
            <a:spLocks noChangeShapeType="1"/>
          </p:cNvSpPr>
          <p:nvPr/>
        </p:nvSpPr>
        <p:spPr bwMode="auto">
          <a:xfrm>
            <a:off x="533400" y="2438400"/>
            <a:ext cx="8077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3283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030288"/>
            <a:ext cx="7848600" cy="1673225"/>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spAutoFit/>
          </a:bodyPr>
          <a:lstStyle/>
          <a:p>
            <a:r>
              <a:rPr lang="en-US" sz="6000" b="1" smtClean="0"/>
              <a:t>Objective</a:t>
            </a:r>
            <a:br>
              <a:rPr lang="en-US" sz="6000" b="1" smtClean="0"/>
            </a:br>
            <a:r>
              <a:rPr lang="en-US" smtClean="0"/>
              <a:t>The student will be able to:</a:t>
            </a:r>
          </a:p>
        </p:txBody>
      </p:sp>
      <p:sp>
        <p:nvSpPr>
          <p:cNvPr id="2051" name="Rectangle 3"/>
          <p:cNvSpPr>
            <a:spLocks noChangeArrowheads="1"/>
          </p:cNvSpPr>
          <p:nvPr/>
        </p:nvSpPr>
        <p:spPr bwMode="auto">
          <a:xfrm>
            <a:off x="762000" y="3530600"/>
            <a:ext cx="7848600"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spAutoFit/>
          </a:bodyPr>
          <a:lstStyle/>
          <a:p>
            <a:pPr algn="ctr">
              <a:spcBef>
                <a:spcPct val="20000"/>
              </a:spcBef>
            </a:pPr>
            <a:r>
              <a:rPr lang="en-US" sz="4000">
                <a:latin typeface="Times New Roman" pitchFamily="18" charset="0"/>
              </a:rPr>
              <a:t>express numbers in scientific and decimal notation.</a:t>
            </a:r>
          </a:p>
        </p:txBody>
      </p:sp>
      <p:sp>
        <p:nvSpPr>
          <p:cNvPr id="2052" name="Rectangle 4"/>
          <p:cNvSpPr>
            <a:spLocks noChangeArrowheads="1"/>
          </p:cNvSpPr>
          <p:nvPr/>
        </p:nvSpPr>
        <p:spPr bwMode="auto">
          <a:xfrm>
            <a:off x="2971800" y="6248400"/>
            <a:ext cx="33893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latin typeface="Times New Roman" pitchFamily="18" charset="0"/>
              </a:rPr>
              <a:t>Designed by Skip Tyler, Varina High School</a:t>
            </a:r>
          </a:p>
        </p:txBody>
      </p:sp>
    </p:spTree>
    <p:custDataLst>
      <p:tags r:id="rId1"/>
    </p:custDataLst>
    <p:extLst>
      <p:ext uri="{BB962C8B-B14F-4D97-AF65-F5344CB8AC3E}">
        <p14:creationId xmlns:p14="http://schemas.microsoft.com/office/powerpoint/2010/main" val="2112925872"/>
      </p:ext>
    </p:extLst>
  </p:cSld>
  <p:clrMapOvr>
    <a:masterClrMapping/>
  </p:clrMapOvr>
  <p:transition>
    <p:spli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143000" y="457200"/>
            <a:ext cx="7315200" cy="1154097"/>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dirty="0" smtClean="0"/>
              <a:t>How wide is our universe?</a:t>
            </a:r>
          </a:p>
        </p:txBody>
      </p:sp>
      <p:sp>
        <p:nvSpPr>
          <p:cNvPr id="125955" name="Rectangle 3"/>
          <p:cNvSpPr>
            <a:spLocks noGrp="1" noChangeArrowheads="1"/>
          </p:cNvSpPr>
          <p:nvPr>
            <p:ph type="body" idx="1"/>
          </p:nvPr>
        </p:nvSpPr>
        <p:spPr>
          <a:xfrm>
            <a:off x="228600" y="2438400"/>
            <a:ext cx="8686800" cy="34290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fontScale="85000" lnSpcReduction="10000"/>
          </a:bodyPr>
          <a:lstStyle/>
          <a:p>
            <a:pPr algn="ctr">
              <a:buFontTx/>
              <a:buNone/>
            </a:pPr>
            <a:r>
              <a:rPr lang="en-US" sz="4000" b="1" dirty="0" smtClean="0">
                <a:solidFill>
                  <a:srgbClr val="CF0E30"/>
                </a:solidFill>
              </a:rPr>
              <a:t>210,000,000,000,000,000,000,000 miles</a:t>
            </a:r>
          </a:p>
          <a:p>
            <a:pPr algn="ctr">
              <a:buFontTx/>
              <a:buNone/>
            </a:pPr>
            <a:r>
              <a:rPr lang="en-US" sz="4000" b="1" dirty="0" smtClean="0">
                <a:solidFill>
                  <a:srgbClr val="CF0E30"/>
                </a:solidFill>
              </a:rPr>
              <a:t>(22 zeros)</a:t>
            </a:r>
          </a:p>
          <a:p>
            <a:pPr algn="ctr">
              <a:buFontTx/>
              <a:buNone/>
            </a:pPr>
            <a:r>
              <a:rPr lang="en-US" sz="4000" dirty="0" smtClean="0"/>
              <a:t>This number is written in decimal notation.  When numbers get this large, it is easier to write them in scientific notation.</a:t>
            </a:r>
          </a:p>
        </p:txBody>
      </p:sp>
    </p:spTree>
    <p:custDataLst>
      <p:tags r:id="rId1"/>
    </p:custDataLst>
    <p:extLst>
      <p:ext uri="{BB962C8B-B14F-4D97-AF65-F5344CB8AC3E}">
        <p14:creationId xmlns:p14="http://schemas.microsoft.com/office/powerpoint/2010/main" val="2855621294"/>
      </p:ext>
    </p:extLst>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barn(outHorizontal)">
                                      <p:cBhvr>
                                        <p:cTn id="7" dur="500"/>
                                        <p:tgtEl>
                                          <p:spTgt spid="1259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25955">
                                            <p:txEl>
                                              <p:pRg st="1" end="1"/>
                                            </p:txEl>
                                          </p:spTgt>
                                        </p:tgtEl>
                                        <p:attrNameLst>
                                          <p:attrName>style.visibility</p:attrName>
                                        </p:attrNameLst>
                                      </p:cBhvr>
                                      <p:to>
                                        <p:strVal val="visible"/>
                                      </p:to>
                                    </p:set>
                                    <p:animEffect transition="in" filter="barn(outHorizontal)">
                                      <p:cBhvr>
                                        <p:cTn id="12" dur="500"/>
                                        <p:tgtEl>
                                          <p:spTgt spid="1259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125955">
                                            <p:txEl>
                                              <p:pRg st="2" end="2"/>
                                            </p:txEl>
                                          </p:spTgt>
                                        </p:tgtEl>
                                        <p:attrNameLst>
                                          <p:attrName>style.visibility</p:attrName>
                                        </p:attrNameLst>
                                      </p:cBhvr>
                                      <p:to>
                                        <p:strVal val="visible"/>
                                      </p:to>
                                    </p:set>
                                    <p:animEffect transition="in" filter="barn(outHorizontal)">
                                      <p:cBhvr>
                                        <p:cTn id="17" dur="500"/>
                                        <p:tgtEl>
                                          <p:spTgt spid="1259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Comic Sans MS" pitchFamily="66" charset="0"/>
              </a:rPr>
              <a:t>Rules for Scientific Notation</a:t>
            </a:r>
            <a:endParaRPr lang="en-US" b="1" dirty="0">
              <a:latin typeface="Comic Sans MS" pitchFamily="66" charset="0"/>
            </a:endParaRPr>
          </a:p>
        </p:txBody>
      </p:sp>
      <p:sp>
        <p:nvSpPr>
          <p:cNvPr id="3" name="Content Placeholder 2"/>
          <p:cNvSpPr>
            <a:spLocks noGrp="1"/>
          </p:cNvSpPr>
          <p:nvPr>
            <p:ph idx="1"/>
          </p:nvPr>
        </p:nvSpPr>
        <p:spPr/>
        <p:txBody>
          <a:bodyPr>
            <a:normAutofit fontScale="85000" lnSpcReduction="10000"/>
          </a:bodyPr>
          <a:lstStyle/>
          <a:p>
            <a:pPr>
              <a:buNone/>
            </a:pPr>
            <a:r>
              <a:rPr lang="en-US" b="1" dirty="0" smtClean="0">
                <a:latin typeface="Comic Sans MS" pitchFamily="66" charset="0"/>
              </a:rPr>
              <a:t>	</a:t>
            </a:r>
            <a:r>
              <a:rPr lang="en-US" sz="3600" b="1" dirty="0" smtClean="0">
                <a:latin typeface="Comic Sans MS" pitchFamily="66" charset="0"/>
              </a:rPr>
              <a:t>To be in proper scientific notation the number must be written with</a:t>
            </a:r>
          </a:p>
          <a:p>
            <a:pPr>
              <a:buNone/>
            </a:pPr>
            <a:r>
              <a:rPr lang="en-US" sz="3600" b="1" dirty="0" smtClean="0">
                <a:latin typeface="Comic Sans MS" pitchFamily="66" charset="0"/>
              </a:rPr>
              <a:t>	* a number between 1 and 10</a:t>
            </a:r>
          </a:p>
          <a:p>
            <a:pPr>
              <a:buNone/>
            </a:pPr>
            <a:r>
              <a:rPr lang="en-US" sz="3600" b="1" dirty="0" smtClean="0">
                <a:latin typeface="Comic Sans MS" pitchFamily="66" charset="0"/>
              </a:rPr>
              <a:t>	* and multiplied by a power of </a:t>
            </a:r>
          </a:p>
          <a:p>
            <a:pPr>
              <a:buNone/>
            </a:pPr>
            <a:r>
              <a:rPr lang="en-US" sz="3600" b="1" dirty="0" smtClean="0">
                <a:latin typeface="Comic Sans MS" pitchFamily="66" charset="0"/>
              </a:rPr>
              <a:t>    ten </a:t>
            </a:r>
          </a:p>
          <a:p>
            <a:pPr>
              <a:buNone/>
            </a:pPr>
            <a:r>
              <a:rPr lang="en-US" sz="3600" b="1" dirty="0" smtClean="0">
                <a:latin typeface="Comic Sans MS" pitchFamily="66" charset="0"/>
              </a:rPr>
              <a:t>    </a:t>
            </a:r>
            <a:r>
              <a:rPr lang="en-US" sz="3600" b="1" dirty="0" smtClean="0">
                <a:solidFill>
                  <a:srgbClr val="C00000"/>
                </a:solidFill>
                <a:latin typeface="Comic Sans MS" pitchFamily="66" charset="0"/>
              </a:rPr>
              <a:t>23 X 10</a:t>
            </a:r>
            <a:r>
              <a:rPr lang="en-US" sz="3600" b="1" baseline="30000" dirty="0" smtClean="0">
                <a:solidFill>
                  <a:srgbClr val="C00000"/>
                </a:solidFill>
                <a:latin typeface="Comic Sans MS" pitchFamily="66" charset="0"/>
              </a:rPr>
              <a:t>5</a:t>
            </a:r>
            <a:r>
              <a:rPr lang="en-US" sz="3600" b="1" dirty="0" smtClean="0">
                <a:solidFill>
                  <a:srgbClr val="C00000"/>
                </a:solidFill>
                <a:latin typeface="Comic Sans MS" pitchFamily="66" charset="0"/>
              </a:rPr>
              <a:t>  is not in proper scientific notation.  Why?</a:t>
            </a:r>
            <a:endParaRPr lang="en-US" sz="3600" b="1" dirty="0">
              <a:solidFill>
                <a:srgbClr val="C00000"/>
              </a:solidFill>
              <a:latin typeface="Comic Sans MS" pitchFamily="66" charset="0"/>
            </a:endParaRPr>
          </a:p>
        </p:txBody>
      </p:sp>
    </p:spTree>
    <p:extLst>
      <p:ext uri="{BB962C8B-B14F-4D97-AF65-F5344CB8AC3E}">
        <p14:creationId xmlns:p14="http://schemas.microsoft.com/office/powerpoint/2010/main" val="24019263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43000" y="685800"/>
            <a:ext cx="7315200" cy="1154097"/>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fontScale="90000"/>
          </a:bodyPr>
          <a:lstStyle/>
          <a:p>
            <a:r>
              <a:rPr lang="en-US" dirty="0" smtClean="0"/>
              <a:t>Write the width of the universe in scientific notation.</a:t>
            </a:r>
          </a:p>
        </p:txBody>
      </p:sp>
      <p:sp>
        <p:nvSpPr>
          <p:cNvPr id="129027" name="Rectangle 3"/>
          <p:cNvSpPr>
            <a:spLocks noGrp="1" noChangeArrowheads="1"/>
          </p:cNvSpPr>
          <p:nvPr>
            <p:ph type="body" idx="1"/>
          </p:nvPr>
        </p:nvSpPr>
        <p:spPr>
          <a:xfrm>
            <a:off x="152400" y="1752600"/>
            <a:ext cx="8915400" cy="43434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fontScale="92500" lnSpcReduction="10000"/>
          </a:bodyPr>
          <a:lstStyle/>
          <a:p>
            <a:pPr algn="ctr">
              <a:buFontTx/>
              <a:buNone/>
            </a:pPr>
            <a:r>
              <a:rPr lang="en-US" sz="4000" b="1" dirty="0" smtClean="0">
                <a:solidFill>
                  <a:srgbClr val="CF0E30"/>
                </a:solidFill>
              </a:rPr>
              <a:t>210,000,000,000,000,000,000,000 miles</a:t>
            </a:r>
          </a:p>
          <a:p>
            <a:pPr algn="ctr">
              <a:buFontTx/>
              <a:buNone/>
            </a:pPr>
            <a:r>
              <a:rPr lang="en-US" sz="4000" dirty="0" smtClean="0"/>
              <a:t>Where is the decimal point now?</a:t>
            </a:r>
          </a:p>
          <a:p>
            <a:pPr algn="ctr">
              <a:buFontTx/>
              <a:buNone/>
            </a:pPr>
            <a:r>
              <a:rPr lang="en-US" sz="4000" b="1" dirty="0" smtClean="0">
                <a:solidFill>
                  <a:srgbClr val="CF0E30"/>
                </a:solidFill>
              </a:rPr>
              <a:t>After the last zero.</a:t>
            </a:r>
          </a:p>
          <a:p>
            <a:pPr algn="ctr">
              <a:buFontTx/>
              <a:buNone/>
            </a:pPr>
            <a:r>
              <a:rPr lang="en-US" sz="4000" dirty="0" smtClean="0"/>
              <a:t>Where would you put the decimal to make this number be between 1 and 10?</a:t>
            </a:r>
          </a:p>
          <a:p>
            <a:pPr algn="ctr">
              <a:buFontTx/>
              <a:buNone/>
            </a:pPr>
            <a:r>
              <a:rPr lang="en-US" sz="4000" b="1" dirty="0" smtClean="0">
                <a:solidFill>
                  <a:srgbClr val="CF0E30"/>
                </a:solidFill>
              </a:rPr>
              <a:t>Between the 2 and the 1</a:t>
            </a:r>
          </a:p>
        </p:txBody>
      </p:sp>
    </p:spTree>
    <p:custDataLst>
      <p:tags r:id="rId1"/>
    </p:custDataLst>
    <p:extLst>
      <p:ext uri="{BB962C8B-B14F-4D97-AF65-F5344CB8AC3E}">
        <p14:creationId xmlns:p14="http://schemas.microsoft.com/office/powerpoint/2010/main" val="1066793366"/>
      </p:ext>
    </p:extLst>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barn(outHorizontal)">
                                      <p:cBhvr>
                                        <p:cTn id="7" dur="500"/>
                                        <p:tgtEl>
                                          <p:spTgt spid="1290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29027">
                                            <p:txEl>
                                              <p:pRg st="1" end="1"/>
                                            </p:txEl>
                                          </p:spTgt>
                                        </p:tgtEl>
                                        <p:attrNameLst>
                                          <p:attrName>style.visibility</p:attrName>
                                        </p:attrNameLst>
                                      </p:cBhvr>
                                      <p:to>
                                        <p:strVal val="visible"/>
                                      </p:to>
                                    </p:set>
                                    <p:animEffect transition="in" filter="barn(outHorizontal)">
                                      <p:cBhvr>
                                        <p:cTn id="12" dur="500"/>
                                        <p:tgtEl>
                                          <p:spTgt spid="1290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129027">
                                            <p:txEl>
                                              <p:pRg st="2" end="2"/>
                                            </p:txEl>
                                          </p:spTgt>
                                        </p:tgtEl>
                                        <p:attrNameLst>
                                          <p:attrName>style.visibility</p:attrName>
                                        </p:attrNameLst>
                                      </p:cBhvr>
                                      <p:to>
                                        <p:strVal val="visible"/>
                                      </p:to>
                                    </p:set>
                                    <p:animEffect transition="in" filter="barn(outHorizontal)">
                                      <p:cBhvr>
                                        <p:cTn id="17" dur="500"/>
                                        <p:tgtEl>
                                          <p:spTgt spid="1290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129027">
                                            <p:txEl>
                                              <p:pRg st="3" end="3"/>
                                            </p:txEl>
                                          </p:spTgt>
                                        </p:tgtEl>
                                        <p:attrNameLst>
                                          <p:attrName>style.visibility</p:attrName>
                                        </p:attrNameLst>
                                      </p:cBhvr>
                                      <p:to>
                                        <p:strVal val="visible"/>
                                      </p:to>
                                    </p:set>
                                    <p:animEffect transition="in" filter="barn(outHorizontal)">
                                      <p:cBhvr>
                                        <p:cTn id="22" dur="500"/>
                                        <p:tgtEl>
                                          <p:spTgt spid="1290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42" fill="hold" grpId="0" nodeType="clickEffect">
                                  <p:stCondLst>
                                    <p:cond delay="0"/>
                                  </p:stCondLst>
                                  <p:childTnLst>
                                    <p:set>
                                      <p:cBhvr>
                                        <p:cTn id="26" dur="1" fill="hold">
                                          <p:stCondLst>
                                            <p:cond delay="0"/>
                                          </p:stCondLst>
                                        </p:cTn>
                                        <p:tgtEl>
                                          <p:spTgt spid="129027">
                                            <p:txEl>
                                              <p:pRg st="4" end="4"/>
                                            </p:txEl>
                                          </p:spTgt>
                                        </p:tgtEl>
                                        <p:attrNameLst>
                                          <p:attrName>style.visibility</p:attrName>
                                        </p:attrNameLst>
                                      </p:cBhvr>
                                      <p:to>
                                        <p:strVal val="visible"/>
                                      </p:to>
                                    </p:set>
                                    <p:animEffect transition="in" filter="barn(outHorizontal)">
                                      <p:cBhvr>
                                        <p:cTn id="27" dur="500"/>
                                        <p:tgtEl>
                                          <p:spTgt spid="129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592978"/>
            <a:ext cx="7772400" cy="9906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fontScale="90000"/>
          </a:bodyPr>
          <a:lstStyle/>
          <a:p>
            <a:r>
              <a:rPr lang="en-US" sz="4000" dirty="0" smtClean="0">
                <a:solidFill>
                  <a:schemeClr val="tx1"/>
                </a:solidFill>
              </a:rPr>
              <a:t>2</a:t>
            </a:r>
            <a:r>
              <a:rPr lang="en-US" sz="5000" b="1" dirty="0" smtClean="0">
                <a:solidFill>
                  <a:schemeClr val="tx1"/>
                </a:solidFill>
              </a:rPr>
              <a:t>.</a:t>
            </a:r>
            <a:r>
              <a:rPr lang="en-US" sz="4000" dirty="0" smtClean="0">
                <a:solidFill>
                  <a:schemeClr val="tx1"/>
                </a:solidFill>
              </a:rPr>
              <a:t>10,000,000,000,000,000,000,000</a:t>
            </a:r>
            <a:r>
              <a:rPr lang="en-US" sz="5000" b="1" dirty="0" smtClean="0">
                <a:solidFill>
                  <a:schemeClr val="tx1"/>
                </a:solidFill>
              </a:rPr>
              <a:t>.</a:t>
            </a:r>
          </a:p>
        </p:txBody>
      </p:sp>
      <p:sp>
        <p:nvSpPr>
          <p:cNvPr id="130051" name="Rectangle 3"/>
          <p:cNvSpPr>
            <a:spLocks noGrp="1" noChangeArrowheads="1"/>
          </p:cNvSpPr>
          <p:nvPr>
            <p:ph type="body" idx="1"/>
          </p:nvPr>
        </p:nvSpPr>
        <p:spPr>
          <a:xfrm>
            <a:off x="381000" y="1981200"/>
            <a:ext cx="838200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a:lnSpc>
                <a:spcPct val="90000"/>
              </a:lnSpc>
              <a:buFontTx/>
              <a:buNone/>
            </a:pPr>
            <a:r>
              <a:rPr lang="en-US" sz="3600" smtClean="0"/>
              <a:t>How many decimal places did you move the decimal?</a:t>
            </a:r>
          </a:p>
          <a:p>
            <a:pPr algn="ctr">
              <a:lnSpc>
                <a:spcPct val="90000"/>
              </a:lnSpc>
              <a:buFontTx/>
              <a:buNone/>
            </a:pPr>
            <a:r>
              <a:rPr lang="en-US" sz="3600" b="1" smtClean="0">
                <a:solidFill>
                  <a:srgbClr val="00279F"/>
                </a:solidFill>
              </a:rPr>
              <a:t>23</a:t>
            </a:r>
            <a:endParaRPr lang="en-US" sz="3600" smtClean="0"/>
          </a:p>
          <a:p>
            <a:pPr algn="ctr">
              <a:lnSpc>
                <a:spcPct val="90000"/>
              </a:lnSpc>
              <a:buFontTx/>
              <a:buNone/>
            </a:pPr>
            <a:r>
              <a:rPr lang="en-US" sz="3600" smtClean="0"/>
              <a:t>When the original number is more than 1, the exponent is positive.</a:t>
            </a:r>
            <a:endParaRPr lang="en-US" sz="3600" b="1" smtClean="0">
              <a:solidFill>
                <a:srgbClr val="00279F"/>
              </a:solidFill>
            </a:endParaRPr>
          </a:p>
          <a:p>
            <a:pPr algn="ctr">
              <a:lnSpc>
                <a:spcPct val="90000"/>
              </a:lnSpc>
              <a:buFontTx/>
              <a:buNone/>
            </a:pPr>
            <a:r>
              <a:rPr lang="en-US" sz="3600" smtClean="0"/>
              <a:t>The answer in scientific notation is</a:t>
            </a:r>
          </a:p>
          <a:p>
            <a:pPr algn="ctr">
              <a:lnSpc>
                <a:spcPct val="90000"/>
              </a:lnSpc>
              <a:buFontTx/>
              <a:buNone/>
            </a:pPr>
            <a:r>
              <a:rPr lang="en-US" sz="3600" b="1" smtClean="0">
                <a:solidFill>
                  <a:srgbClr val="00279F"/>
                </a:solidFill>
              </a:rPr>
              <a:t>2.1 x 10</a:t>
            </a:r>
            <a:r>
              <a:rPr lang="en-US" sz="3600" b="1" baseline="30000" smtClean="0">
                <a:solidFill>
                  <a:srgbClr val="00279F"/>
                </a:solidFill>
              </a:rPr>
              <a:t>23</a:t>
            </a:r>
          </a:p>
        </p:txBody>
      </p:sp>
      <p:sp>
        <p:nvSpPr>
          <p:cNvPr id="6148" name="Arc 4"/>
          <p:cNvSpPr>
            <a:spLocks/>
          </p:cNvSpPr>
          <p:nvPr/>
        </p:nvSpPr>
        <p:spPr bwMode="auto">
          <a:xfrm>
            <a:off x="1227138" y="1371600"/>
            <a:ext cx="3651250" cy="450850"/>
          </a:xfrm>
          <a:custGeom>
            <a:avLst/>
            <a:gdLst>
              <a:gd name="T0" fmla="*/ 3651250 w 21600"/>
              <a:gd name="T1" fmla="*/ 450850 h 21600"/>
              <a:gd name="T2" fmla="*/ 0 w 21600"/>
              <a:gd name="T3" fmla="*/ 0 h 21600"/>
              <a:gd name="T4" fmla="*/ 365125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9" name="Arc 5"/>
          <p:cNvSpPr>
            <a:spLocks/>
          </p:cNvSpPr>
          <p:nvPr/>
        </p:nvSpPr>
        <p:spPr bwMode="auto">
          <a:xfrm>
            <a:off x="4648200" y="1371600"/>
            <a:ext cx="3346450" cy="450850"/>
          </a:xfrm>
          <a:custGeom>
            <a:avLst/>
            <a:gdLst>
              <a:gd name="T0" fmla="*/ 3346450 w 21600"/>
              <a:gd name="T1" fmla="*/ 0 h 21600"/>
              <a:gd name="T2" fmla="*/ 0 w 21600"/>
              <a:gd name="T3" fmla="*/ 45085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12700" cap="rnd">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ustDataLst>
      <p:tags r:id="rId1"/>
    </p:custDataLst>
    <p:extLst>
      <p:ext uri="{BB962C8B-B14F-4D97-AF65-F5344CB8AC3E}">
        <p14:creationId xmlns:p14="http://schemas.microsoft.com/office/powerpoint/2010/main" val="3777522215"/>
      </p:ext>
    </p:extLst>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Effect transition="in" filter="barn(outHorizontal)">
                                      <p:cBhvr>
                                        <p:cTn id="7" dur="500"/>
                                        <p:tgtEl>
                                          <p:spTgt spid="130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30051">
                                            <p:txEl>
                                              <p:pRg st="1" end="1"/>
                                            </p:txEl>
                                          </p:spTgt>
                                        </p:tgtEl>
                                        <p:attrNameLst>
                                          <p:attrName>style.visibility</p:attrName>
                                        </p:attrNameLst>
                                      </p:cBhvr>
                                      <p:to>
                                        <p:strVal val="visible"/>
                                      </p:to>
                                    </p:set>
                                    <p:animEffect transition="in" filter="barn(outHorizontal)">
                                      <p:cBhvr>
                                        <p:cTn id="12" dur="500"/>
                                        <p:tgtEl>
                                          <p:spTgt spid="1300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130051">
                                            <p:txEl>
                                              <p:pRg st="2" end="2"/>
                                            </p:txEl>
                                          </p:spTgt>
                                        </p:tgtEl>
                                        <p:attrNameLst>
                                          <p:attrName>style.visibility</p:attrName>
                                        </p:attrNameLst>
                                      </p:cBhvr>
                                      <p:to>
                                        <p:strVal val="visible"/>
                                      </p:to>
                                    </p:set>
                                    <p:animEffect transition="in" filter="barn(outHorizontal)">
                                      <p:cBhvr>
                                        <p:cTn id="17" dur="500"/>
                                        <p:tgtEl>
                                          <p:spTgt spid="1300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130051">
                                            <p:txEl>
                                              <p:pRg st="3" end="3"/>
                                            </p:txEl>
                                          </p:spTgt>
                                        </p:tgtEl>
                                        <p:attrNameLst>
                                          <p:attrName>style.visibility</p:attrName>
                                        </p:attrNameLst>
                                      </p:cBhvr>
                                      <p:to>
                                        <p:strVal val="visible"/>
                                      </p:to>
                                    </p:set>
                                    <p:animEffect transition="in" filter="barn(outHorizontal)">
                                      <p:cBhvr>
                                        <p:cTn id="22" dur="500"/>
                                        <p:tgtEl>
                                          <p:spTgt spid="1300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42" fill="hold" grpId="0" nodeType="clickEffect">
                                  <p:stCondLst>
                                    <p:cond delay="0"/>
                                  </p:stCondLst>
                                  <p:childTnLst>
                                    <p:set>
                                      <p:cBhvr>
                                        <p:cTn id="26" dur="1" fill="hold">
                                          <p:stCondLst>
                                            <p:cond delay="0"/>
                                          </p:stCondLst>
                                        </p:cTn>
                                        <p:tgtEl>
                                          <p:spTgt spid="130051">
                                            <p:txEl>
                                              <p:pRg st="4" end="4"/>
                                            </p:txEl>
                                          </p:spTgt>
                                        </p:tgtEl>
                                        <p:attrNameLst>
                                          <p:attrName>style.visibility</p:attrName>
                                        </p:attrNameLst>
                                      </p:cBhvr>
                                      <p:to>
                                        <p:strVal val="visible"/>
                                      </p:to>
                                    </p:set>
                                    <p:animEffect transition="in" filter="barn(outHorizontal)">
                                      <p:cBhvr>
                                        <p:cTn id="27" dur="500"/>
                                        <p:tgtEl>
                                          <p:spTgt spid="130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52400"/>
            <a:ext cx="77724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fontScale="90000"/>
          </a:bodyPr>
          <a:lstStyle/>
          <a:p>
            <a:r>
              <a:rPr lang="en-US" smtClean="0"/>
              <a:t>1) Express 0.0000000902 in scientific notation.</a:t>
            </a:r>
          </a:p>
        </p:txBody>
      </p:sp>
      <p:sp>
        <p:nvSpPr>
          <p:cNvPr id="131075" name="Rectangle 3"/>
          <p:cNvSpPr>
            <a:spLocks noGrp="1" noChangeArrowheads="1"/>
          </p:cNvSpPr>
          <p:nvPr>
            <p:ph type="body" idx="1"/>
          </p:nvPr>
        </p:nvSpPr>
        <p:spPr>
          <a:xfrm>
            <a:off x="228600" y="1447800"/>
            <a:ext cx="8839200" cy="49530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lnSpcReduction="10000"/>
          </a:bodyPr>
          <a:lstStyle/>
          <a:p>
            <a:pPr algn="ctr">
              <a:lnSpc>
                <a:spcPct val="90000"/>
              </a:lnSpc>
              <a:buFontTx/>
              <a:buNone/>
            </a:pPr>
            <a:r>
              <a:rPr lang="en-US" sz="3600" smtClean="0"/>
              <a:t>Where would the decimal go to make the number be between 1 and 10?</a:t>
            </a:r>
          </a:p>
          <a:p>
            <a:pPr algn="ctr">
              <a:lnSpc>
                <a:spcPct val="90000"/>
              </a:lnSpc>
              <a:buFontTx/>
              <a:buNone/>
            </a:pPr>
            <a:r>
              <a:rPr lang="en-US" sz="3600" b="1" smtClean="0">
                <a:solidFill>
                  <a:srgbClr val="00279F"/>
                </a:solidFill>
              </a:rPr>
              <a:t>9.02</a:t>
            </a:r>
            <a:endParaRPr lang="en-US" sz="3600" smtClean="0"/>
          </a:p>
          <a:p>
            <a:pPr algn="ctr">
              <a:lnSpc>
                <a:spcPct val="90000"/>
              </a:lnSpc>
              <a:buFontTx/>
              <a:buNone/>
            </a:pPr>
            <a:r>
              <a:rPr lang="en-US" sz="3600" smtClean="0"/>
              <a:t>The decimal was moved how many places?</a:t>
            </a:r>
          </a:p>
          <a:p>
            <a:pPr algn="ctr">
              <a:lnSpc>
                <a:spcPct val="90000"/>
              </a:lnSpc>
              <a:buFontTx/>
              <a:buNone/>
            </a:pPr>
            <a:r>
              <a:rPr lang="en-US" sz="3600" b="1" smtClean="0">
                <a:solidFill>
                  <a:srgbClr val="00279F"/>
                </a:solidFill>
              </a:rPr>
              <a:t>8</a:t>
            </a:r>
          </a:p>
          <a:p>
            <a:pPr algn="ctr">
              <a:lnSpc>
                <a:spcPct val="90000"/>
              </a:lnSpc>
              <a:buFontTx/>
              <a:buNone/>
            </a:pPr>
            <a:r>
              <a:rPr lang="en-US" sz="3600" smtClean="0"/>
              <a:t>When the original number is less than 1, the exponent is negative.</a:t>
            </a:r>
            <a:endParaRPr lang="en-US" sz="3600" b="1" smtClean="0">
              <a:solidFill>
                <a:srgbClr val="00279F"/>
              </a:solidFill>
            </a:endParaRPr>
          </a:p>
          <a:p>
            <a:pPr algn="ctr">
              <a:lnSpc>
                <a:spcPct val="90000"/>
              </a:lnSpc>
              <a:buFontTx/>
              <a:buNone/>
            </a:pPr>
            <a:r>
              <a:rPr lang="en-US" sz="3600" b="1" smtClean="0">
                <a:solidFill>
                  <a:srgbClr val="00279F"/>
                </a:solidFill>
              </a:rPr>
              <a:t>9.02 x 10</a:t>
            </a:r>
            <a:r>
              <a:rPr lang="en-US" sz="3600" b="1" baseline="30000" smtClean="0">
                <a:solidFill>
                  <a:srgbClr val="00279F"/>
                </a:solidFill>
              </a:rPr>
              <a:t>-8</a:t>
            </a:r>
          </a:p>
        </p:txBody>
      </p:sp>
    </p:spTree>
    <p:custDataLst>
      <p:tags r:id="rId1"/>
    </p:custDataLst>
    <p:extLst>
      <p:ext uri="{BB962C8B-B14F-4D97-AF65-F5344CB8AC3E}">
        <p14:creationId xmlns:p14="http://schemas.microsoft.com/office/powerpoint/2010/main" val="4293092789"/>
      </p:ext>
    </p:extLst>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barn(outHorizontal)">
                                      <p:cBhvr>
                                        <p:cTn id="7" dur="500"/>
                                        <p:tgtEl>
                                          <p:spTgt spid="131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31075">
                                            <p:txEl>
                                              <p:pRg st="1" end="1"/>
                                            </p:txEl>
                                          </p:spTgt>
                                        </p:tgtEl>
                                        <p:attrNameLst>
                                          <p:attrName>style.visibility</p:attrName>
                                        </p:attrNameLst>
                                      </p:cBhvr>
                                      <p:to>
                                        <p:strVal val="visible"/>
                                      </p:to>
                                    </p:set>
                                    <p:animEffect transition="in" filter="barn(outHorizontal)">
                                      <p:cBhvr>
                                        <p:cTn id="12" dur="500"/>
                                        <p:tgtEl>
                                          <p:spTgt spid="131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131075">
                                            <p:txEl>
                                              <p:pRg st="2" end="2"/>
                                            </p:txEl>
                                          </p:spTgt>
                                        </p:tgtEl>
                                        <p:attrNameLst>
                                          <p:attrName>style.visibility</p:attrName>
                                        </p:attrNameLst>
                                      </p:cBhvr>
                                      <p:to>
                                        <p:strVal val="visible"/>
                                      </p:to>
                                    </p:set>
                                    <p:animEffect transition="in" filter="barn(outHorizontal)">
                                      <p:cBhvr>
                                        <p:cTn id="17" dur="500"/>
                                        <p:tgtEl>
                                          <p:spTgt spid="131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131075">
                                            <p:txEl>
                                              <p:pRg st="3" end="3"/>
                                            </p:txEl>
                                          </p:spTgt>
                                        </p:tgtEl>
                                        <p:attrNameLst>
                                          <p:attrName>style.visibility</p:attrName>
                                        </p:attrNameLst>
                                      </p:cBhvr>
                                      <p:to>
                                        <p:strVal val="visible"/>
                                      </p:to>
                                    </p:set>
                                    <p:animEffect transition="in" filter="barn(outHorizontal)">
                                      <p:cBhvr>
                                        <p:cTn id="22" dur="500"/>
                                        <p:tgtEl>
                                          <p:spTgt spid="131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42" fill="hold" grpId="0" nodeType="clickEffect">
                                  <p:stCondLst>
                                    <p:cond delay="0"/>
                                  </p:stCondLst>
                                  <p:childTnLst>
                                    <p:set>
                                      <p:cBhvr>
                                        <p:cTn id="26" dur="1" fill="hold">
                                          <p:stCondLst>
                                            <p:cond delay="0"/>
                                          </p:stCondLst>
                                        </p:cTn>
                                        <p:tgtEl>
                                          <p:spTgt spid="131075">
                                            <p:txEl>
                                              <p:pRg st="4" end="4"/>
                                            </p:txEl>
                                          </p:spTgt>
                                        </p:tgtEl>
                                        <p:attrNameLst>
                                          <p:attrName>style.visibility</p:attrName>
                                        </p:attrNameLst>
                                      </p:cBhvr>
                                      <p:to>
                                        <p:strVal val="visible"/>
                                      </p:to>
                                    </p:set>
                                    <p:animEffect transition="in" filter="barn(outHorizontal)">
                                      <p:cBhvr>
                                        <p:cTn id="27" dur="500"/>
                                        <p:tgtEl>
                                          <p:spTgt spid="1310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42" fill="hold" grpId="0" nodeType="clickEffect">
                                  <p:stCondLst>
                                    <p:cond delay="0"/>
                                  </p:stCondLst>
                                  <p:childTnLst>
                                    <p:set>
                                      <p:cBhvr>
                                        <p:cTn id="31" dur="1" fill="hold">
                                          <p:stCondLst>
                                            <p:cond delay="0"/>
                                          </p:stCondLst>
                                        </p:cTn>
                                        <p:tgtEl>
                                          <p:spTgt spid="131075">
                                            <p:txEl>
                                              <p:pRg st="5" end="5"/>
                                            </p:txEl>
                                          </p:spTgt>
                                        </p:tgtEl>
                                        <p:attrNameLst>
                                          <p:attrName>style.visibility</p:attrName>
                                        </p:attrNameLst>
                                      </p:cBhvr>
                                      <p:to>
                                        <p:strVal val="visible"/>
                                      </p:to>
                                    </p:set>
                                    <p:animEffect transition="in" filter="barn(outHorizontal)">
                                      <p:cBhvr>
                                        <p:cTn id="32" dur="500"/>
                                        <p:tgtEl>
                                          <p:spTgt spid="131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Text Box 2"/>
          <p:cNvSpPr txBox="1">
            <a:spLocks noChangeArrowheads="1"/>
          </p:cNvSpPr>
          <p:nvPr/>
        </p:nvSpPr>
        <p:spPr bwMode="auto">
          <a:xfrm>
            <a:off x="228600" y="76200"/>
            <a:ext cx="8686800" cy="579438"/>
          </a:xfrm>
          <a:prstGeom prst="rect">
            <a:avLst/>
          </a:prstGeom>
          <a:noFill/>
          <a:ln w="9525">
            <a:noFill/>
            <a:miter lim="800000"/>
            <a:headEnd/>
            <a:tailEnd/>
          </a:ln>
          <a:effectLst/>
        </p:spPr>
        <p:txBody>
          <a:bodyPr>
            <a:spAutoFit/>
          </a:bodyPr>
          <a:lstStyle/>
          <a:p>
            <a:pPr eaLnBrk="1" hangingPunct="1">
              <a:spcBef>
                <a:spcPct val="50000"/>
              </a:spcBef>
              <a:defRPr/>
            </a:pPr>
            <a:r>
              <a:rPr lang="en-US" sz="3200" b="0" i="0">
                <a:solidFill>
                  <a:srgbClr val="FFFF00"/>
                </a:solidFill>
                <a:effectLst>
                  <a:outerShdw blurRad="38100" dist="38100" dir="2700000" algn="tl">
                    <a:srgbClr val="000000"/>
                  </a:outerShdw>
                </a:effectLst>
              </a:rPr>
              <a:t>Chemistry In Action</a:t>
            </a:r>
          </a:p>
        </p:txBody>
      </p:sp>
      <p:sp>
        <p:nvSpPr>
          <p:cNvPr id="35843" name="Text Box 3"/>
          <p:cNvSpPr txBox="1">
            <a:spLocks noChangeArrowheads="1"/>
          </p:cNvSpPr>
          <p:nvPr/>
        </p:nvSpPr>
        <p:spPr bwMode="auto">
          <a:xfrm>
            <a:off x="190500" y="812800"/>
            <a:ext cx="8763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i="1">
                <a:solidFill>
                  <a:schemeClr val="tx1"/>
                </a:solidFill>
                <a:latin typeface="Arial" charset="0"/>
              </a:defRPr>
            </a:lvl1pPr>
            <a:lvl2pPr marL="742950" indent="-285750">
              <a:defRPr sz="1600" b="1" i="1">
                <a:solidFill>
                  <a:schemeClr val="tx1"/>
                </a:solidFill>
                <a:latin typeface="Arial" charset="0"/>
              </a:defRPr>
            </a:lvl2pPr>
            <a:lvl3pPr marL="1143000" indent="-228600">
              <a:defRPr sz="1600" b="1" i="1">
                <a:solidFill>
                  <a:schemeClr val="tx1"/>
                </a:solidFill>
                <a:latin typeface="Arial" charset="0"/>
              </a:defRPr>
            </a:lvl3pPr>
            <a:lvl4pPr marL="1600200" indent="-228600">
              <a:defRPr sz="1600" b="1" i="1">
                <a:solidFill>
                  <a:schemeClr val="tx1"/>
                </a:solidFill>
                <a:latin typeface="Arial" charset="0"/>
              </a:defRPr>
            </a:lvl4pPr>
            <a:lvl5pPr marL="2057400" indent="-228600">
              <a:defRPr sz="1600" b="1" i="1">
                <a:solidFill>
                  <a:schemeClr val="tx1"/>
                </a:solidFill>
                <a:latin typeface="Arial" charset="0"/>
              </a:defRPr>
            </a:lvl5pPr>
            <a:lvl6pPr marL="2514600" indent="-228600" algn="ctr" eaLnBrk="0" fontAlgn="base" hangingPunct="0">
              <a:spcBef>
                <a:spcPct val="0"/>
              </a:spcBef>
              <a:spcAft>
                <a:spcPct val="0"/>
              </a:spcAft>
              <a:defRPr sz="1600" b="1" i="1">
                <a:solidFill>
                  <a:schemeClr val="tx1"/>
                </a:solidFill>
                <a:latin typeface="Arial" charset="0"/>
              </a:defRPr>
            </a:lvl6pPr>
            <a:lvl7pPr marL="2971800" indent="-228600" algn="ctr" eaLnBrk="0" fontAlgn="base" hangingPunct="0">
              <a:spcBef>
                <a:spcPct val="0"/>
              </a:spcBef>
              <a:spcAft>
                <a:spcPct val="0"/>
              </a:spcAft>
              <a:defRPr sz="1600" b="1" i="1">
                <a:solidFill>
                  <a:schemeClr val="tx1"/>
                </a:solidFill>
                <a:latin typeface="Arial" charset="0"/>
              </a:defRPr>
            </a:lvl7pPr>
            <a:lvl8pPr marL="3429000" indent="-228600" algn="ctr" eaLnBrk="0" fontAlgn="base" hangingPunct="0">
              <a:spcBef>
                <a:spcPct val="0"/>
              </a:spcBef>
              <a:spcAft>
                <a:spcPct val="0"/>
              </a:spcAft>
              <a:defRPr sz="1600" b="1" i="1">
                <a:solidFill>
                  <a:schemeClr val="tx1"/>
                </a:solidFill>
                <a:latin typeface="Arial" charset="0"/>
              </a:defRPr>
            </a:lvl8pPr>
            <a:lvl9pPr marL="3886200" indent="-228600" algn="ctr" eaLnBrk="0" fontAlgn="base" hangingPunct="0">
              <a:spcBef>
                <a:spcPct val="0"/>
              </a:spcBef>
              <a:spcAft>
                <a:spcPct val="0"/>
              </a:spcAft>
              <a:defRPr sz="1600" b="1" i="1">
                <a:solidFill>
                  <a:schemeClr val="tx1"/>
                </a:solidFill>
                <a:latin typeface="Arial" charset="0"/>
              </a:defRPr>
            </a:lvl9pPr>
          </a:lstStyle>
          <a:p>
            <a:pPr algn="l" eaLnBrk="1" hangingPunct="1">
              <a:spcBef>
                <a:spcPct val="50000"/>
              </a:spcBef>
            </a:pPr>
            <a:r>
              <a:rPr lang="en-US" sz="2400" b="0" i="0" dirty="0">
                <a:solidFill>
                  <a:srgbClr val="FFFFFF"/>
                </a:solidFill>
              </a:rPr>
              <a:t>On 9/23/99, $125,000,000 Mars Climate Orbiter entered Mars’ atmosphere 100 km lower than planned and was destroyed by heat.</a:t>
            </a:r>
          </a:p>
        </p:txBody>
      </p:sp>
      <p:pic>
        <p:nvPicPr>
          <p:cNvPr id="35844" name="Picture 5"/>
          <p:cNvPicPr>
            <a:picLocks noChangeAspect="1" noChangeArrowheads="1"/>
          </p:cNvPicPr>
          <p:nvPr/>
        </p:nvPicPr>
        <p:blipFill>
          <a:blip r:embed="rId2">
            <a:extLst>
              <a:ext uri="{28A0092B-C50C-407E-A947-70E740481C1C}">
                <a14:useLocalDpi xmlns:a14="http://schemas.microsoft.com/office/drawing/2010/main" val="0"/>
              </a:ext>
            </a:extLst>
          </a:blip>
          <a:srcRect l="17809" t="9998" r="18454"/>
          <a:stretch>
            <a:fillRect/>
          </a:stretch>
        </p:blipFill>
        <p:spPr bwMode="auto">
          <a:xfrm>
            <a:off x="0" y="2057400"/>
            <a:ext cx="446087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5222" name="Text Box 6"/>
          <p:cNvSpPr txBox="1">
            <a:spLocks noChangeArrowheads="1"/>
          </p:cNvSpPr>
          <p:nvPr/>
        </p:nvSpPr>
        <p:spPr bwMode="auto">
          <a:xfrm>
            <a:off x="5486400" y="24384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i="1">
                <a:solidFill>
                  <a:schemeClr val="tx1"/>
                </a:solidFill>
                <a:latin typeface="Arial" charset="0"/>
              </a:defRPr>
            </a:lvl1pPr>
            <a:lvl2pPr marL="742950" indent="-285750">
              <a:defRPr sz="1600" b="1" i="1">
                <a:solidFill>
                  <a:schemeClr val="tx1"/>
                </a:solidFill>
                <a:latin typeface="Arial" charset="0"/>
              </a:defRPr>
            </a:lvl2pPr>
            <a:lvl3pPr marL="1143000" indent="-228600">
              <a:defRPr sz="1600" b="1" i="1">
                <a:solidFill>
                  <a:schemeClr val="tx1"/>
                </a:solidFill>
                <a:latin typeface="Arial" charset="0"/>
              </a:defRPr>
            </a:lvl3pPr>
            <a:lvl4pPr marL="1600200" indent="-228600">
              <a:defRPr sz="1600" b="1" i="1">
                <a:solidFill>
                  <a:schemeClr val="tx1"/>
                </a:solidFill>
                <a:latin typeface="Arial" charset="0"/>
              </a:defRPr>
            </a:lvl4pPr>
            <a:lvl5pPr marL="2057400" indent="-228600">
              <a:defRPr sz="1600" b="1" i="1">
                <a:solidFill>
                  <a:schemeClr val="tx1"/>
                </a:solidFill>
                <a:latin typeface="Arial" charset="0"/>
              </a:defRPr>
            </a:lvl5pPr>
            <a:lvl6pPr marL="2514600" indent="-228600" algn="ctr" eaLnBrk="0" fontAlgn="base" hangingPunct="0">
              <a:spcBef>
                <a:spcPct val="0"/>
              </a:spcBef>
              <a:spcAft>
                <a:spcPct val="0"/>
              </a:spcAft>
              <a:defRPr sz="1600" b="1" i="1">
                <a:solidFill>
                  <a:schemeClr val="tx1"/>
                </a:solidFill>
                <a:latin typeface="Arial" charset="0"/>
              </a:defRPr>
            </a:lvl6pPr>
            <a:lvl7pPr marL="2971800" indent="-228600" algn="ctr" eaLnBrk="0" fontAlgn="base" hangingPunct="0">
              <a:spcBef>
                <a:spcPct val="0"/>
              </a:spcBef>
              <a:spcAft>
                <a:spcPct val="0"/>
              </a:spcAft>
              <a:defRPr sz="1600" b="1" i="1">
                <a:solidFill>
                  <a:schemeClr val="tx1"/>
                </a:solidFill>
                <a:latin typeface="Arial" charset="0"/>
              </a:defRPr>
            </a:lvl7pPr>
            <a:lvl8pPr marL="3429000" indent="-228600" algn="ctr" eaLnBrk="0" fontAlgn="base" hangingPunct="0">
              <a:spcBef>
                <a:spcPct val="0"/>
              </a:spcBef>
              <a:spcAft>
                <a:spcPct val="0"/>
              </a:spcAft>
              <a:defRPr sz="1600" b="1" i="1">
                <a:solidFill>
                  <a:schemeClr val="tx1"/>
                </a:solidFill>
                <a:latin typeface="Arial" charset="0"/>
              </a:defRPr>
            </a:lvl8pPr>
            <a:lvl9pPr marL="3886200" indent="-228600" algn="ctr" eaLnBrk="0" fontAlgn="base" hangingPunct="0">
              <a:spcBef>
                <a:spcPct val="0"/>
              </a:spcBef>
              <a:spcAft>
                <a:spcPct val="0"/>
              </a:spcAft>
              <a:defRPr sz="1600" b="1" i="1">
                <a:solidFill>
                  <a:schemeClr val="tx1"/>
                </a:solidFill>
                <a:latin typeface="Arial" charset="0"/>
              </a:defRPr>
            </a:lvl9pPr>
          </a:lstStyle>
          <a:p>
            <a:pPr eaLnBrk="1" hangingPunct="1">
              <a:spcBef>
                <a:spcPct val="50000"/>
              </a:spcBef>
            </a:pPr>
            <a:r>
              <a:rPr lang="en-US" sz="2400" b="0" i="0">
                <a:solidFill>
                  <a:srgbClr val="FFFFFF"/>
                </a:solidFill>
              </a:rPr>
              <a:t>1 lb = 1 N</a:t>
            </a:r>
          </a:p>
        </p:txBody>
      </p:sp>
      <p:grpSp>
        <p:nvGrpSpPr>
          <p:cNvPr id="2" name="Group 7"/>
          <p:cNvGrpSpPr>
            <a:grpSpLocks/>
          </p:cNvGrpSpPr>
          <p:nvPr/>
        </p:nvGrpSpPr>
        <p:grpSpPr bwMode="auto">
          <a:xfrm>
            <a:off x="6591300" y="2514600"/>
            <a:ext cx="241300" cy="304800"/>
            <a:chOff x="4152" y="1584"/>
            <a:chExt cx="152" cy="192"/>
          </a:xfrm>
        </p:grpSpPr>
        <p:sp>
          <p:nvSpPr>
            <p:cNvPr id="35849" name="Line 8"/>
            <p:cNvSpPr>
              <a:spLocks noChangeShapeType="1"/>
            </p:cNvSpPr>
            <p:nvPr/>
          </p:nvSpPr>
          <p:spPr bwMode="auto">
            <a:xfrm flipH="1">
              <a:off x="4152" y="1584"/>
              <a:ext cx="144"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0" name="Line 9"/>
            <p:cNvSpPr>
              <a:spLocks noChangeShapeType="1"/>
            </p:cNvSpPr>
            <p:nvPr/>
          </p:nvSpPr>
          <p:spPr bwMode="auto">
            <a:xfrm>
              <a:off x="4160" y="1584"/>
              <a:ext cx="144"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65226" name="Text Box 10"/>
          <p:cNvSpPr txBox="1">
            <a:spLocks noChangeArrowheads="1"/>
          </p:cNvSpPr>
          <p:nvPr/>
        </p:nvSpPr>
        <p:spPr bwMode="auto">
          <a:xfrm>
            <a:off x="5943600" y="2971800"/>
            <a:ext cx="1920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b="1" i="1">
                <a:solidFill>
                  <a:schemeClr val="tx1"/>
                </a:solidFill>
                <a:latin typeface="Arial" charset="0"/>
              </a:defRPr>
            </a:lvl1pPr>
            <a:lvl2pPr marL="742950" indent="-285750">
              <a:defRPr sz="1600" b="1" i="1">
                <a:solidFill>
                  <a:schemeClr val="tx1"/>
                </a:solidFill>
                <a:latin typeface="Arial" charset="0"/>
              </a:defRPr>
            </a:lvl2pPr>
            <a:lvl3pPr marL="1143000" indent="-228600">
              <a:defRPr sz="1600" b="1" i="1">
                <a:solidFill>
                  <a:schemeClr val="tx1"/>
                </a:solidFill>
                <a:latin typeface="Arial" charset="0"/>
              </a:defRPr>
            </a:lvl3pPr>
            <a:lvl4pPr marL="1600200" indent="-228600">
              <a:defRPr sz="1600" b="1" i="1">
                <a:solidFill>
                  <a:schemeClr val="tx1"/>
                </a:solidFill>
                <a:latin typeface="Arial" charset="0"/>
              </a:defRPr>
            </a:lvl4pPr>
            <a:lvl5pPr marL="2057400" indent="-228600">
              <a:defRPr sz="1600" b="1" i="1">
                <a:solidFill>
                  <a:schemeClr val="tx1"/>
                </a:solidFill>
                <a:latin typeface="Arial" charset="0"/>
              </a:defRPr>
            </a:lvl5pPr>
            <a:lvl6pPr marL="2514600" indent="-228600" algn="ctr" eaLnBrk="0" fontAlgn="base" hangingPunct="0">
              <a:spcBef>
                <a:spcPct val="0"/>
              </a:spcBef>
              <a:spcAft>
                <a:spcPct val="0"/>
              </a:spcAft>
              <a:defRPr sz="1600" b="1" i="1">
                <a:solidFill>
                  <a:schemeClr val="tx1"/>
                </a:solidFill>
                <a:latin typeface="Arial" charset="0"/>
              </a:defRPr>
            </a:lvl6pPr>
            <a:lvl7pPr marL="2971800" indent="-228600" algn="ctr" eaLnBrk="0" fontAlgn="base" hangingPunct="0">
              <a:spcBef>
                <a:spcPct val="0"/>
              </a:spcBef>
              <a:spcAft>
                <a:spcPct val="0"/>
              </a:spcAft>
              <a:defRPr sz="1600" b="1" i="1">
                <a:solidFill>
                  <a:schemeClr val="tx1"/>
                </a:solidFill>
                <a:latin typeface="Arial" charset="0"/>
              </a:defRPr>
            </a:lvl7pPr>
            <a:lvl8pPr marL="3429000" indent="-228600" algn="ctr" eaLnBrk="0" fontAlgn="base" hangingPunct="0">
              <a:spcBef>
                <a:spcPct val="0"/>
              </a:spcBef>
              <a:spcAft>
                <a:spcPct val="0"/>
              </a:spcAft>
              <a:defRPr sz="1600" b="1" i="1">
                <a:solidFill>
                  <a:schemeClr val="tx1"/>
                </a:solidFill>
                <a:latin typeface="Arial" charset="0"/>
              </a:defRPr>
            </a:lvl8pPr>
            <a:lvl9pPr marL="3886200" indent="-228600" algn="ctr" eaLnBrk="0" fontAlgn="base" hangingPunct="0">
              <a:spcBef>
                <a:spcPct val="0"/>
              </a:spcBef>
              <a:spcAft>
                <a:spcPct val="0"/>
              </a:spcAft>
              <a:defRPr sz="1600" b="1" i="1">
                <a:solidFill>
                  <a:schemeClr val="tx1"/>
                </a:solidFill>
                <a:latin typeface="Arial" charset="0"/>
              </a:defRPr>
            </a:lvl9pPr>
          </a:lstStyle>
          <a:p>
            <a:pPr eaLnBrk="1" hangingPunct="1"/>
            <a:r>
              <a:rPr lang="en-US" sz="2400" b="0" i="0">
                <a:solidFill>
                  <a:srgbClr val="FFFFFF"/>
                </a:solidFill>
              </a:rPr>
              <a:t>1 lb = 4.45 N</a:t>
            </a:r>
          </a:p>
        </p:txBody>
      </p:sp>
      <p:sp>
        <p:nvSpPr>
          <p:cNvPr id="265227" name="Text Box 11"/>
          <p:cNvSpPr txBox="1">
            <a:spLocks noChangeArrowheads="1"/>
          </p:cNvSpPr>
          <p:nvPr/>
        </p:nvSpPr>
        <p:spPr bwMode="auto">
          <a:xfrm>
            <a:off x="4724400" y="3733800"/>
            <a:ext cx="41910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i="1">
                <a:solidFill>
                  <a:schemeClr val="tx1"/>
                </a:solidFill>
                <a:latin typeface="Arial" charset="0"/>
              </a:defRPr>
            </a:lvl1pPr>
            <a:lvl2pPr marL="742950" indent="-285750">
              <a:defRPr sz="1600" b="1" i="1">
                <a:solidFill>
                  <a:schemeClr val="tx1"/>
                </a:solidFill>
                <a:latin typeface="Arial" charset="0"/>
              </a:defRPr>
            </a:lvl2pPr>
            <a:lvl3pPr marL="1143000" indent="-228600">
              <a:defRPr sz="1600" b="1" i="1">
                <a:solidFill>
                  <a:schemeClr val="tx1"/>
                </a:solidFill>
                <a:latin typeface="Arial" charset="0"/>
              </a:defRPr>
            </a:lvl3pPr>
            <a:lvl4pPr marL="1600200" indent="-228600">
              <a:defRPr sz="1600" b="1" i="1">
                <a:solidFill>
                  <a:schemeClr val="tx1"/>
                </a:solidFill>
                <a:latin typeface="Arial" charset="0"/>
              </a:defRPr>
            </a:lvl4pPr>
            <a:lvl5pPr marL="2057400" indent="-228600">
              <a:defRPr sz="1600" b="1" i="1">
                <a:solidFill>
                  <a:schemeClr val="tx1"/>
                </a:solidFill>
                <a:latin typeface="Arial" charset="0"/>
              </a:defRPr>
            </a:lvl5pPr>
            <a:lvl6pPr marL="2514600" indent="-228600" algn="ctr" eaLnBrk="0" fontAlgn="base" hangingPunct="0">
              <a:spcBef>
                <a:spcPct val="0"/>
              </a:spcBef>
              <a:spcAft>
                <a:spcPct val="0"/>
              </a:spcAft>
              <a:defRPr sz="1600" b="1" i="1">
                <a:solidFill>
                  <a:schemeClr val="tx1"/>
                </a:solidFill>
                <a:latin typeface="Arial" charset="0"/>
              </a:defRPr>
            </a:lvl6pPr>
            <a:lvl7pPr marL="2971800" indent="-228600" algn="ctr" eaLnBrk="0" fontAlgn="base" hangingPunct="0">
              <a:spcBef>
                <a:spcPct val="0"/>
              </a:spcBef>
              <a:spcAft>
                <a:spcPct val="0"/>
              </a:spcAft>
              <a:defRPr sz="1600" b="1" i="1">
                <a:solidFill>
                  <a:schemeClr val="tx1"/>
                </a:solidFill>
                <a:latin typeface="Arial" charset="0"/>
              </a:defRPr>
            </a:lvl7pPr>
            <a:lvl8pPr marL="3429000" indent="-228600" algn="ctr" eaLnBrk="0" fontAlgn="base" hangingPunct="0">
              <a:spcBef>
                <a:spcPct val="0"/>
              </a:spcBef>
              <a:spcAft>
                <a:spcPct val="0"/>
              </a:spcAft>
              <a:defRPr sz="1600" b="1" i="1">
                <a:solidFill>
                  <a:schemeClr val="tx1"/>
                </a:solidFill>
                <a:latin typeface="Arial" charset="0"/>
              </a:defRPr>
            </a:lvl8pPr>
            <a:lvl9pPr marL="3886200" indent="-228600" algn="ctr" eaLnBrk="0" fontAlgn="base" hangingPunct="0">
              <a:spcBef>
                <a:spcPct val="0"/>
              </a:spcBef>
              <a:spcAft>
                <a:spcPct val="0"/>
              </a:spcAft>
              <a:defRPr sz="1600" b="1" i="1">
                <a:solidFill>
                  <a:schemeClr val="tx1"/>
                </a:solidFill>
                <a:latin typeface="Arial" charset="0"/>
              </a:defRPr>
            </a:lvl9pPr>
          </a:lstStyle>
          <a:p>
            <a:pPr algn="l" eaLnBrk="1" hangingPunct="1">
              <a:spcBef>
                <a:spcPct val="50000"/>
              </a:spcBef>
            </a:pPr>
            <a:r>
              <a:rPr lang="en-US" sz="2400" b="0" i="0"/>
              <a:t>“This is going to be the cautionary tale that will be embedded into introduction to the metric system in elementary school, high school, and college science courses till the end of time.”</a:t>
            </a:r>
          </a:p>
        </p:txBody>
      </p:sp>
    </p:spTree>
    <p:extLst>
      <p:ext uri="{BB962C8B-B14F-4D97-AF65-F5344CB8AC3E}">
        <p14:creationId xmlns:p14="http://schemas.microsoft.com/office/powerpoint/2010/main" val="1255936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5222"/>
                                        </p:tgtEl>
                                        <p:attrNameLst>
                                          <p:attrName>style.visibility</p:attrName>
                                        </p:attrNameLst>
                                      </p:cBhvr>
                                      <p:to>
                                        <p:strVal val="visible"/>
                                      </p:to>
                                    </p:set>
                                    <p:anim calcmode="lin" valueType="num">
                                      <p:cBhvr additive="base">
                                        <p:cTn id="7" dur="500" fill="hold"/>
                                        <p:tgtEl>
                                          <p:spTgt spid="265222"/>
                                        </p:tgtEl>
                                        <p:attrNameLst>
                                          <p:attrName>ppt_x</p:attrName>
                                        </p:attrNameLst>
                                      </p:cBhvr>
                                      <p:tavLst>
                                        <p:tav tm="0">
                                          <p:val>
                                            <p:strVal val="1+#ppt_w/2"/>
                                          </p:val>
                                        </p:tav>
                                        <p:tav tm="100000">
                                          <p:val>
                                            <p:strVal val="#ppt_x"/>
                                          </p:val>
                                        </p:tav>
                                      </p:tavLst>
                                    </p:anim>
                                    <p:anim calcmode="lin" valueType="num">
                                      <p:cBhvr additive="base">
                                        <p:cTn id="8" dur="500" fill="hold"/>
                                        <p:tgtEl>
                                          <p:spTgt spid="2652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65226"/>
                                        </p:tgtEl>
                                        <p:attrNameLst>
                                          <p:attrName>style.visibility</p:attrName>
                                        </p:attrNameLst>
                                      </p:cBhvr>
                                      <p:to>
                                        <p:strVal val="visible"/>
                                      </p:to>
                                    </p:set>
                                    <p:anim calcmode="lin" valueType="num">
                                      <p:cBhvr additive="base">
                                        <p:cTn id="17" dur="500" fill="hold"/>
                                        <p:tgtEl>
                                          <p:spTgt spid="265226"/>
                                        </p:tgtEl>
                                        <p:attrNameLst>
                                          <p:attrName>ppt_x</p:attrName>
                                        </p:attrNameLst>
                                      </p:cBhvr>
                                      <p:tavLst>
                                        <p:tav tm="0">
                                          <p:val>
                                            <p:strVal val="1+#ppt_w/2"/>
                                          </p:val>
                                        </p:tav>
                                        <p:tav tm="100000">
                                          <p:val>
                                            <p:strVal val="#ppt_x"/>
                                          </p:val>
                                        </p:tav>
                                      </p:tavLst>
                                    </p:anim>
                                    <p:anim calcmode="lin" valueType="num">
                                      <p:cBhvr additive="base">
                                        <p:cTn id="18" dur="500" fill="hold"/>
                                        <p:tgtEl>
                                          <p:spTgt spid="265226"/>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265227"/>
                                        </p:tgtEl>
                                        <p:attrNameLst>
                                          <p:attrName>style.visibility</p:attrName>
                                        </p:attrNameLst>
                                      </p:cBhvr>
                                      <p:to>
                                        <p:strVal val="visible"/>
                                      </p:to>
                                    </p:set>
                                    <p:anim calcmode="lin" valueType="num">
                                      <p:cBhvr>
                                        <p:cTn id="23" dur="500" fill="hold"/>
                                        <p:tgtEl>
                                          <p:spTgt spid="265227"/>
                                        </p:tgtEl>
                                        <p:attrNameLst>
                                          <p:attrName>ppt_w</p:attrName>
                                        </p:attrNameLst>
                                      </p:cBhvr>
                                      <p:tavLst>
                                        <p:tav tm="0">
                                          <p:val>
                                            <p:fltVal val="0"/>
                                          </p:val>
                                        </p:tav>
                                        <p:tav tm="100000">
                                          <p:val>
                                            <p:strVal val="#ppt_w"/>
                                          </p:val>
                                        </p:tav>
                                      </p:tavLst>
                                    </p:anim>
                                    <p:anim calcmode="lin" valueType="num">
                                      <p:cBhvr>
                                        <p:cTn id="24" dur="500" fill="hold"/>
                                        <p:tgtEl>
                                          <p:spTgt spid="26522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5222" grpId="0" autoUpdateAnimBg="0"/>
      <p:bldP spid="265226" grpId="0" autoUpdateAnimBg="0"/>
      <p:bldP spid="265227"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PQuestion"/>
          <p:cNvSpPr>
            <a:spLocks noGrp="1" noChangeArrowheads="1"/>
          </p:cNvSpPr>
          <p:nvPr>
            <p:ph type="title"/>
          </p:nvPr>
        </p:nvSpPr>
        <p:spPr>
          <a:xfrm>
            <a:off x="685800" y="381000"/>
            <a:ext cx="7772400" cy="1143000"/>
          </a:xfrm>
        </p:spPr>
        <p:txBody>
          <a:bodyPr>
            <a:normAutofit fontScale="90000"/>
          </a:bodyPr>
          <a:lstStyle/>
          <a:p>
            <a:r>
              <a:rPr lang="en-US" sz="4000" smtClean="0"/>
              <a:t>Write 28750.9 in scientific notation.</a:t>
            </a:r>
          </a:p>
        </p:txBody>
      </p:sp>
      <p:sp>
        <p:nvSpPr>
          <p:cNvPr id="8195" name="TPAnswers"/>
          <p:cNvSpPr>
            <a:spLocks noGrp="1" noChangeArrowheads="1"/>
          </p:cNvSpPr>
          <p:nvPr>
            <p:ph type="body" idx="1"/>
            <p:custDataLst>
              <p:tags r:id="rId2"/>
            </p:custDataLst>
          </p:nvPr>
        </p:nvSpPr>
        <p:spPr>
          <a:xfrm>
            <a:off x="457200" y="1600200"/>
            <a:ext cx="4114800" cy="4114800"/>
          </a:xfrm>
        </p:spPr>
        <p:txBody>
          <a:bodyPr/>
          <a:lstStyle/>
          <a:p>
            <a:pPr marL="609600" indent="-609600">
              <a:buFontTx/>
              <a:buAutoNum type="arabicPeriod"/>
            </a:pPr>
            <a:r>
              <a:rPr lang="en-US" smtClean="0"/>
              <a:t>2.87509 x 10</a:t>
            </a:r>
            <a:r>
              <a:rPr lang="en-US" baseline="30000" smtClean="0"/>
              <a:t>-5</a:t>
            </a:r>
          </a:p>
          <a:p>
            <a:pPr marL="609600" indent="-609600">
              <a:buFontTx/>
              <a:buAutoNum type="arabicPeriod"/>
            </a:pPr>
            <a:r>
              <a:rPr lang="en-US" smtClean="0"/>
              <a:t>2.87509 x 10</a:t>
            </a:r>
            <a:r>
              <a:rPr lang="en-US" baseline="30000" smtClean="0"/>
              <a:t>-4</a:t>
            </a:r>
          </a:p>
          <a:p>
            <a:pPr marL="609600" indent="-609600">
              <a:buFontTx/>
              <a:buAutoNum type="arabicPeriod"/>
            </a:pPr>
            <a:r>
              <a:rPr lang="en-US" smtClean="0"/>
              <a:t>2.87509 x 10</a:t>
            </a:r>
            <a:r>
              <a:rPr lang="en-US" baseline="30000" smtClean="0"/>
              <a:t>4</a:t>
            </a:r>
          </a:p>
          <a:p>
            <a:pPr marL="609600" indent="-609600">
              <a:buFontTx/>
              <a:buAutoNum type="arabicPeriod"/>
            </a:pPr>
            <a:r>
              <a:rPr lang="en-US" smtClean="0"/>
              <a:t>2.87509 x 10</a:t>
            </a:r>
            <a:r>
              <a:rPr lang="en-US" baseline="30000" smtClean="0"/>
              <a:t>5</a:t>
            </a:r>
          </a:p>
          <a:p>
            <a:pPr marL="609600" indent="-609600">
              <a:buFontTx/>
              <a:buNone/>
            </a:pPr>
            <a:endParaRPr lang="en-US" smtClean="0"/>
          </a:p>
        </p:txBody>
      </p:sp>
      <p:sp>
        <p:nvSpPr>
          <p:cNvPr id="153712" name="CorShape1"/>
          <p:cNvSpPr>
            <a:spLocks/>
          </p:cNvSpPr>
          <p:nvPr>
            <p:custDataLst>
              <p:tags r:id="rId3"/>
            </p:custDataLst>
          </p:nvPr>
        </p:nvSpPr>
        <p:spPr bwMode="auto">
          <a:xfrm rot="10800000">
            <a:off x="223838" y="2911475"/>
            <a:ext cx="292100" cy="292100"/>
          </a:xfrm>
          <a:custGeom>
            <a:avLst/>
            <a:gdLst>
              <a:gd name="T0" fmla="*/ 248285 w 960"/>
              <a:gd name="T1" fmla="*/ 177800 h 1104"/>
              <a:gd name="T2" fmla="*/ 292100 w 960"/>
              <a:gd name="T3" fmla="*/ 88900 h 1104"/>
              <a:gd name="T4" fmla="*/ 175260 w 960"/>
              <a:gd name="T5" fmla="*/ 0 h 1104"/>
              <a:gd name="T6" fmla="*/ 0 w 960"/>
              <a:gd name="T7" fmla="*/ 241300 h 1104"/>
              <a:gd name="T8" fmla="*/ 0 w 960"/>
              <a:gd name="T9" fmla="*/ 292100 h 1104"/>
              <a:gd name="T10" fmla="*/ 189865 w 960"/>
              <a:gd name="T11" fmla="*/ 88900 h 1104"/>
              <a:gd name="T12" fmla="*/ 248285 w 960"/>
              <a:gd name="T13" fmla="*/ 177800 h 11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60" h="1104">
                <a:moveTo>
                  <a:pt x="816" y="672"/>
                </a:moveTo>
                <a:lnTo>
                  <a:pt x="960" y="336"/>
                </a:lnTo>
                <a:lnTo>
                  <a:pt x="576" y="0"/>
                </a:lnTo>
                <a:lnTo>
                  <a:pt x="0" y="912"/>
                </a:lnTo>
                <a:lnTo>
                  <a:pt x="0" y="1104"/>
                </a:lnTo>
                <a:lnTo>
                  <a:pt x="624" y="336"/>
                </a:lnTo>
                <a:lnTo>
                  <a:pt x="816" y="672"/>
                </a:lnTo>
                <a:close/>
              </a:path>
            </a:pathLst>
          </a:custGeom>
          <a:solidFill>
            <a:srgbClr val="00C800"/>
          </a:solidFill>
          <a:ln>
            <a:noFill/>
          </a:ln>
          <a:effectLst>
            <a:outerShdw dist="35921" dir="2700000" algn="ctr" rotWithShape="0">
              <a:schemeClr val="bg2"/>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custDataLst>
      <p:tags r:id="rId1"/>
    </p:custDataLst>
    <p:extLst>
      <p:ext uri="{BB962C8B-B14F-4D97-AF65-F5344CB8AC3E}">
        <p14:creationId xmlns:p14="http://schemas.microsoft.com/office/powerpoint/2010/main" val="34595719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712"/>
                                        </p:tgtEl>
                                        <p:attrNameLst>
                                          <p:attrName>style.visibility</p:attrName>
                                        </p:attrNameLst>
                                      </p:cBhvr>
                                      <p:to>
                                        <p:strVal val="visible"/>
                                      </p:to>
                                    </p:set>
                                    <p:anim calcmode="lin" valueType="num">
                                      <p:cBhvr additive="base">
                                        <p:cTn id="7" dur="500" fill="hold"/>
                                        <p:tgtEl>
                                          <p:spTgt spid="153712"/>
                                        </p:tgtEl>
                                        <p:attrNameLst>
                                          <p:attrName>ppt_x</p:attrName>
                                        </p:attrNameLst>
                                      </p:cBhvr>
                                      <p:tavLst>
                                        <p:tav tm="0">
                                          <p:val>
                                            <p:strVal val="#ppt_x"/>
                                          </p:val>
                                        </p:tav>
                                        <p:tav tm="100000">
                                          <p:val>
                                            <p:strVal val="#ppt_x"/>
                                          </p:val>
                                        </p:tav>
                                      </p:tavLst>
                                    </p:anim>
                                    <p:anim calcmode="lin" valueType="num">
                                      <p:cBhvr additive="base">
                                        <p:cTn id="8" dur="500" fill="hold"/>
                                        <p:tgtEl>
                                          <p:spTgt spid="1537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12"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762000"/>
            <a:ext cx="9067800" cy="13716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smtClean="0"/>
              <a:t>2) Express 1.8 x 10</a:t>
            </a:r>
            <a:r>
              <a:rPr lang="en-US" baseline="30000" smtClean="0"/>
              <a:t>-4</a:t>
            </a:r>
            <a:r>
              <a:rPr lang="en-US" smtClean="0"/>
              <a:t> in decimal notation.</a:t>
            </a:r>
          </a:p>
        </p:txBody>
      </p:sp>
      <p:sp>
        <p:nvSpPr>
          <p:cNvPr id="132099" name="Rectangle 3"/>
          <p:cNvSpPr>
            <a:spLocks noGrp="1" noChangeArrowheads="1"/>
          </p:cNvSpPr>
          <p:nvPr>
            <p:ph type="body" idx="1"/>
          </p:nvPr>
        </p:nvSpPr>
        <p:spPr>
          <a:xfrm>
            <a:off x="152400" y="1981200"/>
            <a:ext cx="8839200" cy="423545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spAutoFit/>
          </a:bodyPr>
          <a:lstStyle/>
          <a:p>
            <a:pPr algn="ctr">
              <a:buFontTx/>
              <a:buNone/>
            </a:pPr>
            <a:r>
              <a:rPr lang="en-US" sz="4000" b="1" smtClean="0">
                <a:solidFill>
                  <a:srgbClr val="CF0E30"/>
                </a:solidFill>
              </a:rPr>
              <a:t>0.00018</a:t>
            </a:r>
          </a:p>
          <a:p>
            <a:pPr algn="ctr">
              <a:buFontTx/>
              <a:buNone/>
            </a:pPr>
            <a:r>
              <a:rPr lang="en-US" sz="4000" smtClean="0"/>
              <a:t>3) Express 4.58 x 10</a:t>
            </a:r>
            <a:r>
              <a:rPr lang="en-US" sz="4000" baseline="30000" smtClean="0"/>
              <a:t>6</a:t>
            </a:r>
            <a:r>
              <a:rPr lang="en-US" sz="4000" smtClean="0"/>
              <a:t> in decimal notation.</a:t>
            </a:r>
          </a:p>
          <a:p>
            <a:pPr algn="ctr">
              <a:buFontTx/>
              <a:buNone/>
            </a:pPr>
            <a:r>
              <a:rPr lang="en-US" sz="4000" b="1" smtClean="0">
                <a:solidFill>
                  <a:srgbClr val="CF0E30"/>
                </a:solidFill>
              </a:rPr>
              <a:t>4,580,000</a:t>
            </a:r>
            <a:endParaRPr lang="en-US" sz="4000" smtClean="0"/>
          </a:p>
          <a:p>
            <a:pPr algn="ctr">
              <a:buFontTx/>
              <a:buNone/>
            </a:pPr>
            <a:r>
              <a:rPr lang="en-US" sz="4000" smtClean="0"/>
              <a:t>	On the graphing calculator, scientific notation is done with the       button.</a:t>
            </a:r>
          </a:p>
          <a:p>
            <a:pPr algn="ctr">
              <a:buFontTx/>
              <a:buNone/>
            </a:pPr>
            <a:r>
              <a:rPr lang="en-US" sz="4000" smtClean="0"/>
              <a:t>4.58 x 10</a:t>
            </a:r>
            <a:r>
              <a:rPr lang="en-US" sz="4000" baseline="30000" smtClean="0"/>
              <a:t>6</a:t>
            </a:r>
            <a:r>
              <a:rPr lang="en-US" sz="4000" smtClean="0"/>
              <a:t> is typed 4.58 	  6</a:t>
            </a:r>
          </a:p>
        </p:txBody>
      </p:sp>
      <p:pic>
        <p:nvPicPr>
          <p:cNvPr id="132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7163" y="5638800"/>
            <a:ext cx="69532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210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8875" y="4943475"/>
            <a:ext cx="69532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867840515"/>
      </p:ext>
    </p:extLst>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barn(outHorizontal)">
                                      <p:cBhvr>
                                        <p:cTn id="7" dur="500"/>
                                        <p:tgtEl>
                                          <p:spTgt spid="132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32099">
                                            <p:txEl>
                                              <p:pRg st="1" end="1"/>
                                            </p:txEl>
                                          </p:spTgt>
                                        </p:tgtEl>
                                        <p:attrNameLst>
                                          <p:attrName>style.visibility</p:attrName>
                                        </p:attrNameLst>
                                      </p:cBhvr>
                                      <p:to>
                                        <p:strVal val="visible"/>
                                      </p:to>
                                    </p:set>
                                    <p:animEffect transition="in" filter="barn(outHorizontal)">
                                      <p:cBhvr>
                                        <p:cTn id="12" dur="500"/>
                                        <p:tgtEl>
                                          <p:spTgt spid="132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132099">
                                            <p:txEl>
                                              <p:pRg st="2" end="2"/>
                                            </p:txEl>
                                          </p:spTgt>
                                        </p:tgtEl>
                                        <p:attrNameLst>
                                          <p:attrName>style.visibility</p:attrName>
                                        </p:attrNameLst>
                                      </p:cBhvr>
                                      <p:to>
                                        <p:strVal val="visible"/>
                                      </p:to>
                                    </p:set>
                                    <p:animEffect transition="in" filter="barn(outHorizontal)">
                                      <p:cBhvr>
                                        <p:cTn id="17" dur="500"/>
                                        <p:tgtEl>
                                          <p:spTgt spid="132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32099">
                                            <p:txEl>
                                              <p:pRg st="3" end="3"/>
                                            </p:txEl>
                                          </p:spTgt>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32099">
                                            <p:txEl>
                                              <p:pRg st="4" end="4"/>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32101"/>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32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152400"/>
            <a:ext cx="7924800" cy="17526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fontScale="90000"/>
          </a:bodyPr>
          <a:lstStyle/>
          <a:p>
            <a:pPr algn="l"/>
            <a:r>
              <a:rPr lang="en-US" sz="4000" smtClean="0"/>
              <a:t>4) Use a calculator to evaluate: </a:t>
            </a:r>
            <a:br>
              <a:rPr lang="en-US" sz="4000" smtClean="0"/>
            </a:br>
            <a:r>
              <a:rPr lang="en-US" sz="4000" smtClean="0"/>
              <a:t>			</a:t>
            </a:r>
            <a:r>
              <a:rPr lang="en-US" sz="4000" u="sng" smtClean="0"/>
              <a:t>4.5 x 10</a:t>
            </a:r>
            <a:r>
              <a:rPr lang="en-US" sz="4000" baseline="30000" smtClean="0"/>
              <a:t>-5</a:t>
            </a:r>
            <a:r>
              <a:rPr lang="en-US" sz="4000" smtClean="0"/>
              <a:t/>
            </a:r>
            <a:br>
              <a:rPr lang="en-US" sz="4000" smtClean="0"/>
            </a:br>
            <a:r>
              <a:rPr lang="en-US" sz="4000" smtClean="0"/>
              <a:t>			1.6 x 10</a:t>
            </a:r>
            <a:r>
              <a:rPr lang="en-US" sz="4000" baseline="30000" smtClean="0"/>
              <a:t>-2</a:t>
            </a:r>
          </a:p>
        </p:txBody>
      </p:sp>
      <p:sp>
        <p:nvSpPr>
          <p:cNvPr id="133123" name="Rectangle 3"/>
          <p:cNvSpPr>
            <a:spLocks noGrp="1" noChangeArrowheads="1"/>
          </p:cNvSpPr>
          <p:nvPr>
            <p:ph type="subTitle" idx="1"/>
          </p:nvPr>
        </p:nvSpPr>
        <p:spPr>
          <a:xfrm>
            <a:off x="228600" y="2057400"/>
            <a:ext cx="8686800" cy="48006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marL="342900" indent="-342900">
              <a:lnSpc>
                <a:spcPct val="90000"/>
              </a:lnSpc>
            </a:pPr>
            <a:r>
              <a:rPr lang="en-US" smtClean="0"/>
              <a:t>Type 4.5        -5       1.6        -2 </a:t>
            </a:r>
          </a:p>
          <a:p>
            <a:pPr marL="342900" indent="-342900">
              <a:lnSpc>
                <a:spcPct val="90000"/>
              </a:lnSpc>
            </a:pPr>
            <a:endParaRPr lang="en-US" smtClean="0"/>
          </a:p>
          <a:p>
            <a:pPr marL="342900" indent="-342900">
              <a:lnSpc>
                <a:spcPct val="90000"/>
              </a:lnSpc>
            </a:pPr>
            <a:r>
              <a:rPr lang="en-US" smtClean="0"/>
              <a:t>You must include parentheses if you don’t use those buttons!! </a:t>
            </a:r>
          </a:p>
          <a:p>
            <a:pPr marL="342900" indent="-342900">
              <a:lnSpc>
                <a:spcPct val="90000"/>
              </a:lnSpc>
            </a:pPr>
            <a:r>
              <a:rPr lang="en-US" smtClean="0"/>
              <a:t>(4.5 x 10        -5)         (1.6 x 10        -2)</a:t>
            </a:r>
          </a:p>
          <a:p>
            <a:pPr marL="342900" indent="-342900">
              <a:lnSpc>
                <a:spcPct val="90000"/>
              </a:lnSpc>
            </a:pPr>
            <a:endParaRPr lang="en-US" smtClean="0"/>
          </a:p>
          <a:p>
            <a:pPr marL="342900" indent="-342900">
              <a:lnSpc>
                <a:spcPct val="90000"/>
              </a:lnSpc>
            </a:pPr>
            <a:r>
              <a:rPr lang="en-US" b="1" smtClean="0">
                <a:solidFill>
                  <a:srgbClr val="CF0E30"/>
                </a:solidFill>
              </a:rPr>
              <a:t>0.0028125</a:t>
            </a:r>
            <a:endParaRPr lang="en-US" smtClean="0"/>
          </a:p>
          <a:p>
            <a:pPr marL="342900" indent="-342900">
              <a:lnSpc>
                <a:spcPct val="90000"/>
              </a:lnSpc>
            </a:pPr>
            <a:r>
              <a:rPr lang="en-US" smtClean="0"/>
              <a:t>Write in scientific notation.</a:t>
            </a:r>
          </a:p>
          <a:p>
            <a:pPr marL="342900" indent="-342900">
              <a:lnSpc>
                <a:spcPct val="90000"/>
              </a:lnSpc>
            </a:pPr>
            <a:r>
              <a:rPr lang="en-US" b="1" smtClean="0">
                <a:solidFill>
                  <a:srgbClr val="CF0E30"/>
                </a:solidFill>
              </a:rPr>
              <a:t>2.8125 x 10</a:t>
            </a:r>
            <a:r>
              <a:rPr lang="en-US" sz="3600" b="1" baseline="30000" smtClean="0">
                <a:solidFill>
                  <a:srgbClr val="CF0E30"/>
                </a:solidFill>
              </a:rPr>
              <a:t>-3</a:t>
            </a:r>
          </a:p>
        </p:txBody>
      </p:sp>
      <p:pic>
        <p:nvPicPr>
          <p:cNvPr id="133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2513" y="2079625"/>
            <a:ext cx="69532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0113" y="2070100"/>
            <a:ext cx="6953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2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81700" y="2090738"/>
            <a:ext cx="69532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27"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33863" y="4143375"/>
            <a:ext cx="6953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28"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10350" y="4191000"/>
            <a:ext cx="5715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29"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71800" y="4191000"/>
            <a:ext cx="5715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30"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24188" y="2667000"/>
            <a:ext cx="3095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3134" name="Group 14"/>
          <p:cNvGrpSpPr>
            <a:grpSpLocks/>
          </p:cNvGrpSpPr>
          <p:nvPr/>
        </p:nvGrpSpPr>
        <p:grpSpPr bwMode="auto">
          <a:xfrm>
            <a:off x="1981200" y="4724400"/>
            <a:ext cx="5172075" cy="342900"/>
            <a:chOff x="1392" y="3960"/>
            <a:chExt cx="3258" cy="216"/>
          </a:xfrm>
        </p:grpSpPr>
        <p:pic>
          <p:nvPicPr>
            <p:cNvPr id="10252"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92" y="3960"/>
              <a:ext cx="3012" cy="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53" name="Picture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8" y="3972"/>
              <a:ext cx="282" cy="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ustDataLst>
      <p:tags r:id="rId1"/>
    </p:custDataLst>
    <p:extLst>
      <p:ext uri="{BB962C8B-B14F-4D97-AF65-F5344CB8AC3E}">
        <p14:creationId xmlns:p14="http://schemas.microsoft.com/office/powerpoint/2010/main" val="3532457261"/>
      </p:ext>
    </p:extLst>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313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2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2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312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312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31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313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6" presetClass="entr" presetSubtype="42" fill="hold" grpId="0" nodeType="clickEffect">
                                  <p:stCondLst>
                                    <p:cond delay="0"/>
                                  </p:stCondLst>
                                  <p:childTnLst>
                                    <p:set>
                                      <p:cBhvr>
                                        <p:cTn id="34" dur="1" fill="hold">
                                          <p:stCondLst>
                                            <p:cond delay="0"/>
                                          </p:stCondLst>
                                        </p:cTn>
                                        <p:tgtEl>
                                          <p:spTgt spid="133123">
                                            <p:txEl>
                                              <p:pRg st="5" end="5"/>
                                            </p:txEl>
                                          </p:spTgt>
                                        </p:tgtEl>
                                        <p:attrNameLst>
                                          <p:attrName>style.visibility</p:attrName>
                                        </p:attrNameLst>
                                      </p:cBhvr>
                                      <p:to>
                                        <p:strVal val="visible"/>
                                      </p:to>
                                    </p:set>
                                    <p:animEffect transition="in" filter="barn(outHorizontal)">
                                      <p:cBhvr>
                                        <p:cTn id="35" dur="500"/>
                                        <p:tgtEl>
                                          <p:spTgt spid="133123">
                                            <p:txEl>
                                              <p:pRg st="5" end="5"/>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6" presetClass="entr" presetSubtype="42" fill="hold" grpId="0" nodeType="clickEffect">
                                  <p:stCondLst>
                                    <p:cond delay="0"/>
                                  </p:stCondLst>
                                  <p:childTnLst>
                                    <p:set>
                                      <p:cBhvr>
                                        <p:cTn id="39" dur="1" fill="hold">
                                          <p:stCondLst>
                                            <p:cond delay="0"/>
                                          </p:stCondLst>
                                        </p:cTn>
                                        <p:tgtEl>
                                          <p:spTgt spid="133123">
                                            <p:txEl>
                                              <p:pRg st="6" end="6"/>
                                            </p:txEl>
                                          </p:spTgt>
                                        </p:tgtEl>
                                        <p:attrNameLst>
                                          <p:attrName>style.visibility</p:attrName>
                                        </p:attrNameLst>
                                      </p:cBhvr>
                                      <p:to>
                                        <p:strVal val="visible"/>
                                      </p:to>
                                    </p:set>
                                    <p:animEffect transition="in" filter="barn(outHorizontal)">
                                      <p:cBhvr>
                                        <p:cTn id="40" dur="500"/>
                                        <p:tgtEl>
                                          <p:spTgt spid="133123">
                                            <p:txEl>
                                              <p:pRg st="6" end="6"/>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6" presetClass="entr" presetSubtype="42" fill="hold" grpId="0" nodeType="clickEffect">
                                  <p:stCondLst>
                                    <p:cond delay="0"/>
                                  </p:stCondLst>
                                  <p:childTnLst>
                                    <p:set>
                                      <p:cBhvr>
                                        <p:cTn id="44" dur="1" fill="hold">
                                          <p:stCondLst>
                                            <p:cond delay="0"/>
                                          </p:stCondLst>
                                        </p:cTn>
                                        <p:tgtEl>
                                          <p:spTgt spid="133123">
                                            <p:txEl>
                                              <p:pRg st="7" end="7"/>
                                            </p:txEl>
                                          </p:spTgt>
                                        </p:tgtEl>
                                        <p:attrNameLst>
                                          <p:attrName>style.visibility</p:attrName>
                                        </p:attrNameLst>
                                      </p:cBhvr>
                                      <p:to>
                                        <p:strVal val="visible"/>
                                      </p:to>
                                    </p:set>
                                    <p:animEffect transition="in" filter="barn(outHorizontal)">
                                      <p:cBhvr>
                                        <p:cTn id="45" dur="500"/>
                                        <p:tgtEl>
                                          <p:spTgt spid="133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207963"/>
            <a:ext cx="8001000" cy="2708275"/>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spAutoFit/>
          </a:bodyPr>
          <a:lstStyle/>
          <a:p>
            <a:pPr algn="l"/>
            <a:r>
              <a:rPr lang="en-US" smtClean="0"/>
              <a:t>5) Use a calculator to evaluate: </a:t>
            </a:r>
            <a:br>
              <a:rPr lang="en-US" smtClean="0"/>
            </a:br>
            <a:r>
              <a:rPr lang="en-US" smtClean="0"/>
              <a:t>			</a:t>
            </a:r>
            <a:r>
              <a:rPr lang="en-US" u="sng" smtClean="0"/>
              <a:t>7.2 x 10</a:t>
            </a:r>
            <a:r>
              <a:rPr lang="en-US" baseline="30000" smtClean="0"/>
              <a:t>-9</a:t>
            </a:r>
            <a:r>
              <a:rPr lang="en-US" smtClean="0"/>
              <a:t/>
            </a:r>
            <a:br>
              <a:rPr lang="en-US" smtClean="0"/>
            </a:br>
            <a:r>
              <a:rPr lang="en-US" smtClean="0"/>
              <a:t>			1.2 x 10</a:t>
            </a:r>
            <a:r>
              <a:rPr lang="en-US" baseline="30000" smtClean="0"/>
              <a:t>2</a:t>
            </a:r>
            <a:br>
              <a:rPr lang="en-US" baseline="30000" smtClean="0"/>
            </a:br>
            <a:r>
              <a:rPr lang="en-US" sz="4000" smtClean="0">
                <a:solidFill>
                  <a:schemeClr val="tx1"/>
                </a:solidFill>
              </a:rPr>
              <a:t>On the calculator, the answer is:</a:t>
            </a:r>
          </a:p>
        </p:txBody>
      </p:sp>
      <p:sp>
        <p:nvSpPr>
          <p:cNvPr id="135171" name="Rectangle 3"/>
          <p:cNvSpPr>
            <a:spLocks noGrp="1" noChangeArrowheads="1"/>
          </p:cNvSpPr>
          <p:nvPr>
            <p:ph type="body" idx="1"/>
          </p:nvPr>
        </p:nvSpPr>
        <p:spPr>
          <a:xfrm>
            <a:off x="685800" y="2819400"/>
            <a:ext cx="7848600" cy="35814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lnSpcReduction="10000"/>
          </a:bodyPr>
          <a:lstStyle/>
          <a:p>
            <a:pPr algn="ctr">
              <a:lnSpc>
                <a:spcPct val="90000"/>
              </a:lnSpc>
              <a:buFontTx/>
              <a:buNone/>
            </a:pPr>
            <a:r>
              <a:rPr lang="en-US" sz="4000" b="1" smtClean="0">
                <a:solidFill>
                  <a:srgbClr val="CF0E30"/>
                </a:solidFill>
              </a:rPr>
              <a:t>6.E -11</a:t>
            </a:r>
          </a:p>
          <a:p>
            <a:pPr algn="ctr">
              <a:lnSpc>
                <a:spcPct val="90000"/>
              </a:lnSpc>
              <a:buFontTx/>
              <a:buNone/>
            </a:pPr>
            <a:r>
              <a:rPr lang="en-US" sz="4000" smtClean="0"/>
              <a:t>The answer in scientific notation is </a:t>
            </a:r>
          </a:p>
          <a:p>
            <a:pPr algn="ctr">
              <a:lnSpc>
                <a:spcPct val="90000"/>
              </a:lnSpc>
              <a:buFontTx/>
              <a:buNone/>
            </a:pPr>
            <a:r>
              <a:rPr lang="en-US" sz="4000" b="1" smtClean="0">
                <a:solidFill>
                  <a:srgbClr val="CF0E30"/>
                </a:solidFill>
              </a:rPr>
              <a:t>6 x 10 </a:t>
            </a:r>
            <a:r>
              <a:rPr lang="en-US" sz="4000" b="1" baseline="30000" smtClean="0">
                <a:solidFill>
                  <a:srgbClr val="CF0E30"/>
                </a:solidFill>
              </a:rPr>
              <a:t>-11</a:t>
            </a:r>
            <a:endParaRPr lang="en-US" sz="4000" b="1" smtClean="0">
              <a:solidFill>
                <a:srgbClr val="CF0E30"/>
              </a:solidFill>
            </a:endParaRPr>
          </a:p>
          <a:p>
            <a:pPr algn="ctr">
              <a:lnSpc>
                <a:spcPct val="90000"/>
              </a:lnSpc>
              <a:buFontTx/>
              <a:buNone/>
            </a:pPr>
            <a:r>
              <a:rPr lang="en-US" sz="4000" smtClean="0"/>
              <a:t>The answer in decimal notation is </a:t>
            </a:r>
          </a:p>
          <a:p>
            <a:pPr algn="ctr">
              <a:lnSpc>
                <a:spcPct val="90000"/>
              </a:lnSpc>
              <a:buFontTx/>
              <a:buNone/>
            </a:pPr>
            <a:r>
              <a:rPr lang="en-US" sz="4000" b="1" smtClean="0">
                <a:solidFill>
                  <a:srgbClr val="CF0E30"/>
                </a:solidFill>
              </a:rPr>
              <a:t>0.00000000006</a:t>
            </a:r>
          </a:p>
        </p:txBody>
      </p:sp>
    </p:spTree>
    <p:custDataLst>
      <p:tags r:id="rId1"/>
    </p:custDataLst>
    <p:extLst>
      <p:ext uri="{BB962C8B-B14F-4D97-AF65-F5344CB8AC3E}">
        <p14:creationId xmlns:p14="http://schemas.microsoft.com/office/powerpoint/2010/main" val="2330068080"/>
      </p:ext>
    </p:extLst>
  </p:cSld>
  <p:clrMapOvr>
    <a:masterClrMapping/>
  </p:clrMapOvr>
  <p:transition spd="med">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barn(outHorizontal)">
                                      <p:cBhvr>
                                        <p:cTn id="7" dur="500"/>
                                        <p:tgtEl>
                                          <p:spTgt spid="135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barn(outHorizontal)">
                                      <p:cBhvr>
                                        <p:cTn id="12" dur="500"/>
                                        <p:tgtEl>
                                          <p:spTgt spid="135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Effect transition="in" filter="barn(outHorizontal)">
                                      <p:cBhvr>
                                        <p:cTn id="17" dur="500"/>
                                        <p:tgtEl>
                                          <p:spTgt spid="135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135171">
                                            <p:txEl>
                                              <p:pRg st="3" end="3"/>
                                            </p:txEl>
                                          </p:spTgt>
                                        </p:tgtEl>
                                        <p:attrNameLst>
                                          <p:attrName>style.visibility</p:attrName>
                                        </p:attrNameLst>
                                      </p:cBhvr>
                                      <p:to>
                                        <p:strVal val="visible"/>
                                      </p:to>
                                    </p:set>
                                    <p:animEffect transition="in" filter="barn(outHorizontal)">
                                      <p:cBhvr>
                                        <p:cTn id="22" dur="500"/>
                                        <p:tgtEl>
                                          <p:spTgt spid="135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42" fill="hold" grpId="0" nodeType="clickEffect">
                                  <p:stCondLst>
                                    <p:cond delay="0"/>
                                  </p:stCondLst>
                                  <p:childTnLst>
                                    <p:set>
                                      <p:cBhvr>
                                        <p:cTn id="26" dur="1" fill="hold">
                                          <p:stCondLst>
                                            <p:cond delay="0"/>
                                          </p:stCondLst>
                                        </p:cTn>
                                        <p:tgtEl>
                                          <p:spTgt spid="135171">
                                            <p:txEl>
                                              <p:pRg st="4" end="4"/>
                                            </p:txEl>
                                          </p:spTgt>
                                        </p:tgtEl>
                                        <p:attrNameLst>
                                          <p:attrName>style.visibility</p:attrName>
                                        </p:attrNameLst>
                                      </p:cBhvr>
                                      <p:to>
                                        <p:strVal val="visible"/>
                                      </p:to>
                                    </p:set>
                                    <p:animEffect transition="in" filter="barn(outHorizontal)">
                                      <p:cBhvr>
                                        <p:cTn id="27" dur="500"/>
                                        <p:tgtEl>
                                          <p:spTgt spid="135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542925"/>
            <a:ext cx="8001000" cy="203835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spAutoFit/>
          </a:bodyPr>
          <a:lstStyle/>
          <a:p>
            <a:r>
              <a:rPr lang="en-US" smtClean="0"/>
              <a:t>6) Use a calculator to evaluate </a:t>
            </a:r>
            <a:br>
              <a:rPr lang="en-US" smtClean="0"/>
            </a:br>
            <a:r>
              <a:rPr lang="en-US" smtClean="0"/>
              <a:t>(0.0042)(330,000)</a:t>
            </a:r>
            <a:r>
              <a:rPr lang="en-US" baseline="30000" smtClean="0"/>
              <a:t>.</a:t>
            </a:r>
            <a:br>
              <a:rPr lang="en-US" baseline="30000" smtClean="0"/>
            </a:br>
            <a:r>
              <a:rPr lang="en-US" sz="4000" smtClean="0">
                <a:solidFill>
                  <a:schemeClr val="tx1"/>
                </a:solidFill>
              </a:rPr>
              <a:t>On the calculator, the answer is</a:t>
            </a:r>
          </a:p>
        </p:txBody>
      </p:sp>
      <p:sp>
        <p:nvSpPr>
          <p:cNvPr id="136195" name="Rectangle 3"/>
          <p:cNvSpPr>
            <a:spLocks noGrp="1" noChangeArrowheads="1"/>
          </p:cNvSpPr>
          <p:nvPr>
            <p:ph type="body" idx="1"/>
          </p:nvPr>
        </p:nvSpPr>
        <p:spPr>
          <a:xfrm>
            <a:off x="685800" y="2514600"/>
            <a:ext cx="7772400" cy="38862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lnSpcReduction="10000"/>
          </a:bodyPr>
          <a:lstStyle/>
          <a:p>
            <a:pPr algn="ctr">
              <a:buFontTx/>
              <a:buNone/>
            </a:pPr>
            <a:r>
              <a:rPr lang="en-US" sz="4000" b="1" smtClean="0">
                <a:solidFill>
                  <a:srgbClr val="CF0E30"/>
                </a:solidFill>
              </a:rPr>
              <a:t>1386.</a:t>
            </a:r>
            <a:endParaRPr lang="en-US" sz="4000" smtClean="0"/>
          </a:p>
          <a:p>
            <a:pPr algn="ctr">
              <a:buFontTx/>
              <a:buNone/>
            </a:pPr>
            <a:r>
              <a:rPr lang="en-US" sz="4000" smtClean="0"/>
              <a:t>The answer in decimal notation is </a:t>
            </a:r>
          </a:p>
          <a:p>
            <a:pPr algn="ctr">
              <a:buFontTx/>
              <a:buNone/>
            </a:pPr>
            <a:r>
              <a:rPr lang="en-US" sz="4000" b="1" smtClean="0">
                <a:solidFill>
                  <a:srgbClr val="CF0E30"/>
                </a:solidFill>
              </a:rPr>
              <a:t>1386</a:t>
            </a:r>
            <a:endParaRPr lang="en-US" sz="4000" smtClean="0"/>
          </a:p>
          <a:p>
            <a:pPr algn="ctr">
              <a:buFontTx/>
              <a:buNone/>
            </a:pPr>
            <a:r>
              <a:rPr lang="en-US" sz="4000" smtClean="0"/>
              <a:t>The answer in scientific notation is </a:t>
            </a:r>
          </a:p>
          <a:p>
            <a:pPr algn="ctr">
              <a:buFontTx/>
              <a:buNone/>
            </a:pPr>
            <a:r>
              <a:rPr lang="en-US" sz="4000" b="1" smtClean="0">
                <a:solidFill>
                  <a:srgbClr val="CF0E30"/>
                </a:solidFill>
              </a:rPr>
              <a:t>1.386 x 10</a:t>
            </a:r>
            <a:r>
              <a:rPr lang="en-US" sz="4000" b="1" baseline="30000" smtClean="0">
                <a:solidFill>
                  <a:srgbClr val="CF0E30"/>
                </a:solidFill>
              </a:rPr>
              <a:t>3</a:t>
            </a:r>
          </a:p>
        </p:txBody>
      </p:sp>
    </p:spTree>
    <p:custDataLst>
      <p:tags r:id="rId1"/>
    </p:custDataLst>
    <p:extLst>
      <p:ext uri="{BB962C8B-B14F-4D97-AF65-F5344CB8AC3E}">
        <p14:creationId xmlns:p14="http://schemas.microsoft.com/office/powerpoint/2010/main" val="3366086914"/>
      </p:ext>
    </p:extLst>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Effect transition="in" filter="barn(outHorizontal)">
                                      <p:cBhvr>
                                        <p:cTn id="7" dur="500"/>
                                        <p:tgtEl>
                                          <p:spTgt spid="136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36195">
                                            <p:txEl>
                                              <p:pRg st="1" end="1"/>
                                            </p:txEl>
                                          </p:spTgt>
                                        </p:tgtEl>
                                        <p:attrNameLst>
                                          <p:attrName>style.visibility</p:attrName>
                                        </p:attrNameLst>
                                      </p:cBhvr>
                                      <p:to>
                                        <p:strVal val="visible"/>
                                      </p:to>
                                    </p:set>
                                    <p:animEffect transition="in" filter="barn(outHorizontal)">
                                      <p:cBhvr>
                                        <p:cTn id="12" dur="500"/>
                                        <p:tgtEl>
                                          <p:spTgt spid="136195">
                                            <p:txEl>
                                              <p:pRg st="1" end="1"/>
                                            </p:txEl>
                                          </p:spTgt>
                                        </p:tgtEl>
                                      </p:cBhvr>
                                    </p:animEffect>
                                  </p:childTnLst>
                                </p:cTn>
                              </p:par>
                              <p:par>
                                <p:cTn id="13" presetID="16" presetClass="entr" presetSubtype="42" fill="hold" grpId="0" nodeType="withEffect">
                                  <p:stCondLst>
                                    <p:cond delay="0"/>
                                  </p:stCondLst>
                                  <p:childTnLst>
                                    <p:set>
                                      <p:cBhvr>
                                        <p:cTn id="14" dur="1" fill="hold">
                                          <p:stCondLst>
                                            <p:cond delay="0"/>
                                          </p:stCondLst>
                                        </p:cTn>
                                        <p:tgtEl>
                                          <p:spTgt spid="136195">
                                            <p:txEl>
                                              <p:pRg st="2" end="2"/>
                                            </p:txEl>
                                          </p:spTgt>
                                        </p:tgtEl>
                                        <p:attrNameLst>
                                          <p:attrName>style.visibility</p:attrName>
                                        </p:attrNameLst>
                                      </p:cBhvr>
                                      <p:to>
                                        <p:strVal val="visible"/>
                                      </p:to>
                                    </p:set>
                                    <p:animEffect transition="in" filter="barn(outHorizontal)">
                                      <p:cBhvr>
                                        <p:cTn id="15" dur="500"/>
                                        <p:tgtEl>
                                          <p:spTgt spid="13619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42" fill="hold" grpId="0" nodeType="clickEffect">
                                  <p:stCondLst>
                                    <p:cond delay="0"/>
                                  </p:stCondLst>
                                  <p:childTnLst>
                                    <p:set>
                                      <p:cBhvr>
                                        <p:cTn id="19" dur="1" fill="hold">
                                          <p:stCondLst>
                                            <p:cond delay="0"/>
                                          </p:stCondLst>
                                        </p:cTn>
                                        <p:tgtEl>
                                          <p:spTgt spid="136195">
                                            <p:txEl>
                                              <p:pRg st="3" end="3"/>
                                            </p:txEl>
                                          </p:spTgt>
                                        </p:tgtEl>
                                        <p:attrNameLst>
                                          <p:attrName>style.visibility</p:attrName>
                                        </p:attrNameLst>
                                      </p:cBhvr>
                                      <p:to>
                                        <p:strVal val="visible"/>
                                      </p:to>
                                    </p:set>
                                    <p:animEffect transition="in" filter="barn(outHorizontal)">
                                      <p:cBhvr>
                                        <p:cTn id="20" dur="500"/>
                                        <p:tgtEl>
                                          <p:spTgt spid="136195">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42" fill="hold" grpId="0" nodeType="clickEffect">
                                  <p:stCondLst>
                                    <p:cond delay="0"/>
                                  </p:stCondLst>
                                  <p:childTnLst>
                                    <p:set>
                                      <p:cBhvr>
                                        <p:cTn id="24" dur="1" fill="hold">
                                          <p:stCondLst>
                                            <p:cond delay="0"/>
                                          </p:stCondLst>
                                        </p:cTn>
                                        <p:tgtEl>
                                          <p:spTgt spid="136195">
                                            <p:txEl>
                                              <p:pRg st="4" end="4"/>
                                            </p:txEl>
                                          </p:spTgt>
                                        </p:tgtEl>
                                        <p:attrNameLst>
                                          <p:attrName>style.visibility</p:attrName>
                                        </p:attrNameLst>
                                      </p:cBhvr>
                                      <p:to>
                                        <p:strVal val="visible"/>
                                      </p:to>
                                    </p:set>
                                    <p:animEffect transition="in" filter="barn(outHorizontal)">
                                      <p:cBhvr>
                                        <p:cTn id="25" dur="500"/>
                                        <p:tgtEl>
                                          <p:spTgt spid="136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542925"/>
            <a:ext cx="8001000" cy="203835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spAutoFit/>
          </a:bodyPr>
          <a:lstStyle/>
          <a:p>
            <a:r>
              <a:rPr lang="en-US" smtClean="0"/>
              <a:t>7) Use a calculator to evaluate </a:t>
            </a:r>
            <a:br>
              <a:rPr lang="en-US" smtClean="0"/>
            </a:br>
            <a:r>
              <a:rPr lang="en-US" smtClean="0"/>
              <a:t>(3,600,000,000)(23).</a:t>
            </a:r>
            <a:r>
              <a:rPr lang="en-US" baseline="30000" smtClean="0"/>
              <a:t/>
            </a:r>
            <a:br>
              <a:rPr lang="en-US" baseline="30000" smtClean="0"/>
            </a:br>
            <a:r>
              <a:rPr lang="en-US" sz="4000" smtClean="0">
                <a:solidFill>
                  <a:schemeClr val="tx1"/>
                </a:solidFill>
              </a:rPr>
              <a:t>On the calculator, the answer is:</a:t>
            </a:r>
          </a:p>
        </p:txBody>
      </p:sp>
      <p:sp>
        <p:nvSpPr>
          <p:cNvPr id="137219" name="Rectangle 3"/>
          <p:cNvSpPr>
            <a:spLocks noGrp="1" noChangeArrowheads="1"/>
          </p:cNvSpPr>
          <p:nvPr>
            <p:ph type="body" idx="1"/>
          </p:nvPr>
        </p:nvSpPr>
        <p:spPr>
          <a:xfrm>
            <a:off x="685800" y="2590800"/>
            <a:ext cx="7848600" cy="38862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lnSpcReduction="10000"/>
          </a:bodyPr>
          <a:lstStyle/>
          <a:p>
            <a:pPr algn="ctr">
              <a:buFontTx/>
              <a:buNone/>
            </a:pPr>
            <a:r>
              <a:rPr lang="en-US" sz="4000" b="1" smtClean="0">
                <a:solidFill>
                  <a:srgbClr val="CF0E30"/>
                </a:solidFill>
              </a:rPr>
              <a:t>8.28 E +10</a:t>
            </a:r>
          </a:p>
          <a:p>
            <a:pPr algn="ctr">
              <a:buFontTx/>
              <a:buNone/>
            </a:pPr>
            <a:r>
              <a:rPr lang="en-US" sz="4000" smtClean="0"/>
              <a:t>The answer in scientific notation is </a:t>
            </a:r>
          </a:p>
          <a:p>
            <a:pPr algn="ctr">
              <a:buFontTx/>
              <a:buNone/>
            </a:pPr>
            <a:r>
              <a:rPr lang="en-US" sz="4000" b="1" smtClean="0">
                <a:solidFill>
                  <a:srgbClr val="CF0E30"/>
                </a:solidFill>
              </a:rPr>
              <a:t>8.28 x 10</a:t>
            </a:r>
            <a:r>
              <a:rPr lang="en-US" sz="4000" b="1" baseline="30000" smtClean="0">
                <a:solidFill>
                  <a:srgbClr val="CF0E30"/>
                </a:solidFill>
              </a:rPr>
              <a:t> 10</a:t>
            </a:r>
            <a:endParaRPr lang="en-US" sz="4000" smtClean="0"/>
          </a:p>
          <a:p>
            <a:pPr algn="ctr">
              <a:buFontTx/>
              <a:buNone/>
            </a:pPr>
            <a:r>
              <a:rPr lang="en-US" sz="4000" smtClean="0"/>
              <a:t>The answer in decimal notation is </a:t>
            </a:r>
          </a:p>
          <a:p>
            <a:pPr algn="ctr">
              <a:buFontTx/>
              <a:buNone/>
            </a:pPr>
            <a:r>
              <a:rPr lang="en-US" sz="4000" b="1" smtClean="0">
                <a:solidFill>
                  <a:srgbClr val="CF0E30"/>
                </a:solidFill>
              </a:rPr>
              <a:t>82,800,000,000</a:t>
            </a:r>
          </a:p>
        </p:txBody>
      </p:sp>
    </p:spTree>
    <p:custDataLst>
      <p:tags r:id="rId1"/>
    </p:custDataLst>
    <p:extLst>
      <p:ext uri="{BB962C8B-B14F-4D97-AF65-F5344CB8AC3E}">
        <p14:creationId xmlns:p14="http://schemas.microsoft.com/office/powerpoint/2010/main" val="4021559836"/>
      </p:ext>
    </p:extLst>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barn(outHorizontal)">
                                      <p:cBhvr>
                                        <p:cTn id="7" dur="500"/>
                                        <p:tgtEl>
                                          <p:spTgt spid="137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37219">
                                            <p:txEl>
                                              <p:pRg st="1" end="1"/>
                                            </p:txEl>
                                          </p:spTgt>
                                        </p:tgtEl>
                                        <p:attrNameLst>
                                          <p:attrName>style.visibility</p:attrName>
                                        </p:attrNameLst>
                                      </p:cBhvr>
                                      <p:to>
                                        <p:strVal val="visible"/>
                                      </p:to>
                                    </p:set>
                                    <p:animEffect transition="in" filter="barn(outHorizontal)">
                                      <p:cBhvr>
                                        <p:cTn id="12" dur="500"/>
                                        <p:tgtEl>
                                          <p:spTgt spid="137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137219">
                                            <p:txEl>
                                              <p:pRg st="2" end="2"/>
                                            </p:txEl>
                                          </p:spTgt>
                                        </p:tgtEl>
                                        <p:attrNameLst>
                                          <p:attrName>style.visibility</p:attrName>
                                        </p:attrNameLst>
                                      </p:cBhvr>
                                      <p:to>
                                        <p:strVal val="visible"/>
                                      </p:to>
                                    </p:set>
                                    <p:animEffect transition="in" filter="barn(outHorizontal)">
                                      <p:cBhvr>
                                        <p:cTn id="17" dur="500"/>
                                        <p:tgtEl>
                                          <p:spTgt spid="137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137219">
                                            <p:txEl>
                                              <p:pRg st="3" end="3"/>
                                            </p:txEl>
                                          </p:spTgt>
                                        </p:tgtEl>
                                        <p:attrNameLst>
                                          <p:attrName>style.visibility</p:attrName>
                                        </p:attrNameLst>
                                      </p:cBhvr>
                                      <p:to>
                                        <p:strVal val="visible"/>
                                      </p:to>
                                    </p:set>
                                    <p:animEffect transition="in" filter="barn(outHorizontal)">
                                      <p:cBhvr>
                                        <p:cTn id="22" dur="500"/>
                                        <p:tgtEl>
                                          <p:spTgt spid="137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42" fill="hold" grpId="0" nodeType="clickEffect">
                                  <p:stCondLst>
                                    <p:cond delay="0"/>
                                  </p:stCondLst>
                                  <p:childTnLst>
                                    <p:set>
                                      <p:cBhvr>
                                        <p:cTn id="26" dur="1" fill="hold">
                                          <p:stCondLst>
                                            <p:cond delay="0"/>
                                          </p:stCondLst>
                                        </p:cTn>
                                        <p:tgtEl>
                                          <p:spTgt spid="137219">
                                            <p:txEl>
                                              <p:pRg st="4" end="4"/>
                                            </p:txEl>
                                          </p:spTgt>
                                        </p:tgtEl>
                                        <p:attrNameLst>
                                          <p:attrName>style.visibility</p:attrName>
                                        </p:attrNameLst>
                                      </p:cBhvr>
                                      <p:to>
                                        <p:strVal val="visible"/>
                                      </p:to>
                                    </p:set>
                                    <p:animEffect transition="in" filter="barn(outHorizontal)">
                                      <p:cBhvr>
                                        <p:cTn id="27" dur="500"/>
                                        <p:tgtEl>
                                          <p:spTgt spid="137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PQuestion"/>
          <p:cNvSpPr>
            <a:spLocks noGrp="1" noChangeArrowheads="1"/>
          </p:cNvSpPr>
          <p:nvPr>
            <p:ph type="title"/>
          </p:nvPr>
        </p:nvSpPr>
        <p:spPr>
          <a:xfrm>
            <a:off x="685800" y="381000"/>
            <a:ext cx="7772400" cy="1143000"/>
          </a:xfrm>
        </p:spPr>
        <p:txBody>
          <a:bodyPr>
            <a:normAutofit fontScale="90000"/>
          </a:bodyPr>
          <a:lstStyle/>
          <a:p>
            <a:r>
              <a:rPr lang="en-US" sz="4000" smtClean="0"/>
              <a:t>Write (2.8 x 10</a:t>
            </a:r>
            <a:r>
              <a:rPr lang="en-US" sz="4000" baseline="30000" smtClean="0"/>
              <a:t>3</a:t>
            </a:r>
            <a:r>
              <a:rPr lang="en-US" sz="4000" smtClean="0"/>
              <a:t>)(5.1 x 10</a:t>
            </a:r>
            <a:r>
              <a:rPr lang="en-US" sz="4000" baseline="30000" smtClean="0"/>
              <a:t>-7</a:t>
            </a:r>
            <a:r>
              <a:rPr lang="en-US" sz="4000" smtClean="0"/>
              <a:t>) in scientific notation.</a:t>
            </a:r>
          </a:p>
        </p:txBody>
      </p:sp>
      <p:sp>
        <p:nvSpPr>
          <p:cNvPr id="155725" name="CorShape1"/>
          <p:cNvSpPr>
            <a:spLocks/>
          </p:cNvSpPr>
          <p:nvPr>
            <p:custDataLst>
              <p:tags r:id="rId2"/>
            </p:custDataLst>
          </p:nvPr>
        </p:nvSpPr>
        <p:spPr bwMode="auto">
          <a:xfrm rot="10800000">
            <a:off x="223838" y="2327275"/>
            <a:ext cx="292100" cy="292100"/>
          </a:xfrm>
          <a:custGeom>
            <a:avLst/>
            <a:gdLst>
              <a:gd name="T0" fmla="*/ 248285 w 960"/>
              <a:gd name="T1" fmla="*/ 177800 h 1104"/>
              <a:gd name="T2" fmla="*/ 292100 w 960"/>
              <a:gd name="T3" fmla="*/ 88900 h 1104"/>
              <a:gd name="T4" fmla="*/ 175260 w 960"/>
              <a:gd name="T5" fmla="*/ 0 h 1104"/>
              <a:gd name="T6" fmla="*/ 0 w 960"/>
              <a:gd name="T7" fmla="*/ 241300 h 1104"/>
              <a:gd name="T8" fmla="*/ 0 w 960"/>
              <a:gd name="T9" fmla="*/ 292100 h 1104"/>
              <a:gd name="T10" fmla="*/ 189865 w 960"/>
              <a:gd name="T11" fmla="*/ 88900 h 1104"/>
              <a:gd name="T12" fmla="*/ 248285 w 960"/>
              <a:gd name="T13" fmla="*/ 177800 h 11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60" h="1104">
                <a:moveTo>
                  <a:pt x="816" y="672"/>
                </a:moveTo>
                <a:lnTo>
                  <a:pt x="960" y="336"/>
                </a:lnTo>
                <a:lnTo>
                  <a:pt x="576" y="0"/>
                </a:lnTo>
                <a:lnTo>
                  <a:pt x="0" y="912"/>
                </a:lnTo>
                <a:lnTo>
                  <a:pt x="0" y="1104"/>
                </a:lnTo>
                <a:lnTo>
                  <a:pt x="624" y="336"/>
                </a:lnTo>
                <a:lnTo>
                  <a:pt x="816" y="672"/>
                </a:lnTo>
                <a:close/>
              </a:path>
            </a:pathLst>
          </a:custGeom>
          <a:solidFill>
            <a:srgbClr val="00C800"/>
          </a:solidFill>
          <a:ln>
            <a:noFill/>
          </a:ln>
          <a:effectLst>
            <a:outerShdw dist="35921" dir="2700000" algn="ctr" rotWithShape="0">
              <a:schemeClr val="bg2"/>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4340" name="TPAnswers"/>
          <p:cNvSpPr>
            <a:spLocks noGrp="1" noChangeArrowheads="1"/>
          </p:cNvSpPr>
          <p:nvPr>
            <p:ph type="body" idx="1"/>
            <p:custDataLst>
              <p:tags r:id="rId3"/>
            </p:custDataLst>
          </p:nvPr>
        </p:nvSpPr>
        <p:spPr>
          <a:xfrm>
            <a:off x="457200" y="1600200"/>
            <a:ext cx="4114800" cy="4114800"/>
          </a:xfrm>
        </p:spPr>
        <p:txBody>
          <a:bodyPr/>
          <a:lstStyle/>
          <a:p>
            <a:pPr marL="609600" indent="-609600">
              <a:buFontTx/>
              <a:buAutoNum type="arabicPeriod"/>
            </a:pPr>
            <a:r>
              <a:rPr lang="en-US" smtClean="0"/>
              <a:t>14.28 x 10</a:t>
            </a:r>
            <a:r>
              <a:rPr lang="en-US" baseline="30000" smtClean="0"/>
              <a:t>-4</a:t>
            </a:r>
          </a:p>
          <a:p>
            <a:pPr marL="609600" indent="-609600">
              <a:buFontTx/>
              <a:buAutoNum type="arabicPeriod"/>
            </a:pPr>
            <a:r>
              <a:rPr lang="en-US" smtClean="0"/>
              <a:t>1.428 x 10</a:t>
            </a:r>
            <a:r>
              <a:rPr lang="en-US" baseline="30000" smtClean="0"/>
              <a:t>-3</a:t>
            </a:r>
          </a:p>
          <a:p>
            <a:pPr marL="609600" indent="-609600">
              <a:buFontTx/>
              <a:buAutoNum type="arabicPeriod"/>
            </a:pPr>
            <a:r>
              <a:rPr lang="en-US" smtClean="0"/>
              <a:t>14.28 x 10</a:t>
            </a:r>
            <a:r>
              <a:rPr lang="en-US" baseline="30000" smtClean="0"/>
              <a:t>10</a:t>
            </a:r>
          </a:p>
          <a:p>
            <a:pPr marL="609600" indent="-609600">
              <a:buFontTx/>
              <a:buAutoNum type="arabicPeriod"/>
            </a:pPr>
            <a:r>
              <a:rPr lang="en-US" smtClean="0"/>
              <a:t>1.428 x 10</a:t>
            </a:r>
            <a:r>
              <a:rPr lang="en-US" baseline="30000" smtClean="0"/>
              <a:t>11</a:t>
            </a:r>
          </a:p>
          <a:p>
            <a:pPr marL="609600" indent="-609600">
              <a:buFontTx/>
              <a:buNone/>
            </a:pPr>
            <a:endParaRPr lang="en-US" smtClean="0"/>
          </a:p>
        </p:txBody>
      </p:sp>
    </p:spTree>
    <p:custDataLst>
      <p:tags r:id="rId1"/>
    </p:custDataLst>
    <p:extLst>
      <p:ext uri="{BB962C8B-B14F-4D97-AF65-F5344CB8AC3E}">
        <p14:creationId xmlns:p14="http://schemas.microsoft.com/office/powerpoint/2010/main" val="1371713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5725"/>
                                        </p:tgtEl>
                                        <p:attrNameLst>
                                          <p:attrName>style.visibility</p:attrName>
                                        </p:attrNameLst>
                                      </p:cBhvr>
                                      <p:to>
                                        <p:strVal val="visible"/>
                                      </p:to>
                                    </p:set>
                                    <p:anim calcmode="lin" valueType="num">
                                      <p:cBhvr additive="base">
                                        <p:cTn id="7" dur="500" fill="hold"/>
                                        <p:tgtEl>
                                          <p:spTgt spid="155725"/>
                                        </p:tgtEl>
                                        <p:attrNameLst>
                                          <p:attrName>ppt_x</p:attrName>
                                        </p:attrNameLst>
                                      </p:cBhvr>
                                      <p:tavLst>
                                        <p:tav tm="0">
                                          <p:val>
                                            <p:strVal val="#ppt_x"/>
                                          </p:val>
                                        </p:tav>
                                        <p:tav tm="100000">
                                          <p:val>
                                            <p:strVal val="#ppt_x"/>
                                          </p:val>
                                        </p:tav>
                                      </p:tavLst>
                                    </p:anim>
                                    <p:anim calcmode="lin" valueType="num">
                                      <p:cBhvr additive="base">
                                        <p:cTn id="8" dur="500" fill="hold"/>
                                        <p:tgtEl>
                                          <p:spTgt spid="1557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725"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 y="304800"/>
            <a:ext cx="8839200" cy="20574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fontScale="90000"/>
          </a:bodyPr>
          <a:lstStyle/>
          <a:p>
            <a:r>
              <a:rPr lang="en-US" smtClean="0"/>
              <a:t>Write in </a:t>
            </a:r>
            <a:r>
              <a:rPr lang="en-US" smtClean="0">
                <a:solidFill>
                  <a:srgbClr val="3333CC"/>
                </a:solidFill>
              </a:rPr>
              <a:t>PROPER</a:t>
            </a:r>
            <a:r>
              <a:rPr lang="en-US" smtClean="0"/>
              <a:t> scientific notation.</a:t>
            </a:r>
            <a:br>
              <a:rPr lang="en-US" smtClean="0"/>
            </a:br>
            <a:r>
              <a:rPr lang="en-US" sz="3600" smtClean="0"/>
              <a:t>(Notice the number is not between 1 and 10)</a:t>
            </a:r>
            <a:br>
              <a:rPr lang="en-US" sz="3600" smtClean="0"/>
            </a:br>
            <a:r>
              <a:rPr lang="en-US" smtClean="0"/>
              <a:t> 8) 234.6 x 10</a:t>
            </a:r>
            <a:r>
              <a:rPr lang="en-US" baseline="30000" smtClean="0"/>
              <a:t>9</a:t>
            </a:r>
          </a:p>
        </p:txBody>
      </p:sp>
      <p:sp>
        <p:nvSpPr>
          <p:cNvPr id="138243" name="Rectangle 3"/>
          <p:cNvSpPr>
            <a:spLocks noGrp="1" noChangeArrowheads="1"/>
          </p:cNvSpPr>
          <p:nvPr>
            <p:ph type="body" idx="1"/>
          </p:nvPr>
        </p:nvSpPr>
        <p:spPr>
          <a:xfrm>
            <a:off x="685800" y="2438400"/>
            <a:ext cx="7848600" cy="3048000"/>
          </a:xfrm>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pPr algn="ctr">
              <a:buFontTx/>
              <a:buNone/>
            </a:pPr>
            <a:r>
              <a:rPr lang="en-US" sz="4000" b="1" smtClean="0">
                <a:solidFill>
                  <a:srgbClr val="CF0E30"/>
                </a:solidFill>
              </a:rPr>
              <a:t>2.346 x 10</a:t>
            </a:r>
            <a:r>
              <a:rPr lang="en-US" sz="4000" b="1" baseline="30000" smtClean="0">
                <a:solidFill>
                  <a:srgbClr val="CF0E30"/>
                </a:solidFill>
              </a:rPr>
              <a:t>11</a:t>
            </a:r>
            <a:endParaRPr lang="en-US" sz="4000" baseline="30000" smtClean="0"/>
          </a:p>
          <a:p>
            <a:pPr algn="ctr">
              <a:spcBef>
                <a:spcPct val="0"/>
              </a:spcBef>
              <a:buFontTx/>
              <a:buNone/>
            </a:pPr>
            <a:r>
              <a:rPr lang="en-US" sz="4400" smtClean="0">
                <a:solidFill>
                  <a:schemeClr val="tx2"/>
                </a:solidFill>
              </a:rPr>
              <a:t>9) 0.0642 x 10</a:t>
            </a:r>
            <a:r>
              <a:rPr lang="en-US" sz="4400" baseline="30000" smtClean="0">
                <a:solidFill>
                  <a:schemeClr val="tx2"/>
                </a:solidFill>
              </a:rPr>
              <a:t>4</a:t>
            </a:r>
          </a:p>
          <a:p>
            <a:pPr algn="ctr">
              <a:buFontTx/>
              <a:buNone/>
            </a:pPr>
            <a:r>
              <a:rPr lang="en-US" sz="4000" b="1" smtClean="0">
                <a:solidFill>
                  <a:srgbClr val="CF0E30"/>
                </a:solidFill>
              </a:rPr>
              <a:t> on calculator:  642</a:t>
            </a:r>
          </a:p>
          <a:p>
            <a:pPr algn="ctr">
              <a:buFontTx/>
              <a:buNone/>
            </a:pPr>
            <a:r>
              <a:rPr lang="en-US" sz="4000" b="1" smtClean="0">
                <a:solidFill>
                  <a:srgbClr val="CF0E30"/>
                </a:solidFill>
              </a:rPr>
              <a:t>6.42 x 10 </a:t>
            </a:r>
            <a:r>
              <a:rPr lang="en-US" sz="4000" b="1" baseline="30000" smtClean="0">
                <a:solidFill>
                  <a:srgbClr val="CF0E30"/>
                </a:solidFill>
              </a:rPr>
              <a:t>2</a:t>
            </a:r>
          </a:p>
        </p:txBody>
      </p:sp>
    </p:spTree>
    <p:custDataLst>
      <p:tags r:id="rId1"/>
    </p:custDataLst>
    <p:extLst>
      <p:ext uri="{BB962C8B-B14F-4D97-AF65-F5344CB8AC3E}">
        <p14:creationId xmlns:p14="http://schemas.microsoft.com/office/powerpoint/2010/main" val="1943872337"/>
      </p:ext>
    </p:extLst>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Effect transition="in" filter="barn(outHorizontal)">
                                      <p:cBhvr>
                                        <p:cTn id="7" dur="500"/>
                                        <p:tgtEl>
                                          <p:spTgt spid="138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38243">
                                            <p:txEl>
                                              <p:pRg st="1" end="1"/>
                                            </p:txEl>
                                          </p:spTgt>
                                        </p:tgtEl>
                                        <p:attrNameLst>
                                          <p:attrName>style.visibility</p:attrName>
                                        </p:attrNameLst>
                                      </p:cBhvr>
                                      <p:to>
                                        <p:strVal val="visible"/>
                                      </p:to>
                                    </p:set>
                                    <p:animEffect transition="in" filter="barn(outHorizontal)">
                                      <p:cBhvr>
                                        <p:cTn id="12" dur="500"/>
                                        <p:tgtEl>
                                          <p:spTgt spid="138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grpId="0" nodeType="clickEffect">
                                  <p:stCondLst>
                                    <p:cond delay="0"/>
                                  </p:stCondLst>
                                  <p:childTnLst>
                                    <p:set>
                                      <p:cBhvr>
                                        <p:cTn id="16" dur="1" fill="hold">
                                          <p:stCondLst>
                                            <p:cond delay="0"/>
                                          </p:stCondLst>
                                        </p:cTn>
                                        <p:tgtEl>
                                          <p:spTgt spid="138243">
                                            <p:txEl>
                                              <p:pRg st="2" end="2"/>
                                            </p:txEl>
                                          </p:spTgt>
                                        </p:tgtEl>
                                        <p:attrNameLst>
                                          <p:attrName>style.visibility</p:attrName>
                                        </p:attrNameLst>
                                      </p:cBhvr>
                                      <p:to>
                                        <p:strVal val="visible"/>
                                      </p:to>
                                    </p:set>
                                    <p:animEffect transition="in" filter="barn(outHorizontal)">
                                      <p:cBhvr>
                                        <p:cTn id="17" dur="500"/>
                                        <p:tgtEl>
                                          <p:spTgt spid="138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138243">
                                            <p:txEl>
                                              <p:pRg st="3" end="3"/>
                                            </p:txEl>
                                          </p:spTgt>
                                        </p:tgtEl>
                                        <p:attrNameLst>
                                          <p:attrName>style.visibility</p:attrName>
                                        </p:attrNameLst>
                                      </p:cBhvr>
                                      <p:to>
                                        <p:strVal val="visible"/>
                                      </p:to>
                                    </p:set>
                                    <p:animEffect transition="in" filter="barn(outHorizontal)">
                                      <p:cBhvr>
                                        <p:cTn id="22" dur="500"/>
                                        <p:tgtEl>
                                          <p:spTgt spid="138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PQuestion"/>
          <p:cNvSpPr>
            <a:spLocks noGrp="1" noChangeArrowheads="1"/>
          </p:cNvSpPr>
          <p:nvPr>
            <p:ph type="title"/>
          </p:nvPr>
        </p:nvSpPr>
        <p:spPr>
          <a:xfrm>
            <a:off x="685800" y="381000"/>
            <a:ext cx="7772400" cy="1143000"/>
          </a:xfrm>
        </p:spPr>
        <p:txBody>
          <a:bodyPr>
            <a:normAutofit fontScale="90000"/>
          </a:bodyPr>
          <a:lstStyle/>
          <a:p>
            <a:r>
              <a:rPr lang="en-US" sz="4000" smtClean="0"/>
              <a:t>Write 531.42 x 10</a:t>
            </a:r>
            <a:r>
              <a:rPr lang="en-US" sz="4000" baseline="30000" smtClean="0"/>
              <a:t>5</a:t>
            </a:r>
            <a:r>
              <a:rPr lang="en-US" sz="4000" smtClean="0"/>
              <a:t> in scientific notation.</a:t>
            </a:r>
          </a:p>
        </p:txBody>
      </p:sp>
      <p:sp>
        <p:nvSpPr>
          <p:cNvPr id="16387" name="TPAnswers"/>
          <p:cNvSpPr>
            <a:spLocks noGrp="1" noChangeArrowheads="1"/>
          </p:cNvSpPr>
          <p:nvPr>
            <p:ph type="body" idx="1"/>
            <p:custDataLst>
              <p:tags r:id="rId2"/>
            </p:custDataLst>
          </p:nvPr>
        </p:nvSpPr>
        <p:spPr>
          <a:xfrm>
            <a:off x="457200" y="1600200"/>
            <a:ext cx="4114800" cy="4114800"/>
          </a:xfrm>
        </p:spPr>
        <p:txBody>
          <a:bodyPr/>
          <a:lstStyle/>
          <a:p>
            <a:pPr marL="609600" indent="-609600">
              <a:buFontTx/>
              <a:buAutoNum type="arabicPeriod"/>
            </a:pPr>
            <a:r>
              <a:rPr lang="en-US" smtClean="0"/>
              <a:t>.53142 x 10</a:t>
            </a:r>
            <a:r>
              <a:rPr lang="en-US" baseline="30000" smtClean="0"/>
              <a:t>2</a:t>
            </a:r>
          </a:p>
          <a:p>
            <a:pPr marL="609600" indent="-609600">
              <a:buFontTx/>
              <a:buAutoNum type="arabicPeriod"/>
            </a:pPr>
            <a:r>
              <a:rPr lang="en-US" smtClean="0"/>
              <a:t>5.3142 x 10</a:t>
            </a:r>
            <a:r>
              <a:rPr lang="en-US" baseline="30000" smtClean="0"/>
              <a:t>3</a:t>
            </a:r>
          </a:p>
          <a:p>
            <a:pPr marL="609600" indent="-609600">
              <a:buFontTx/>
              <a:buAutoNum type="arabicPeriod"/>
            </a:pPr>
            <a:r>
              <a:rPr lang="en-US" smtClean="0"/>
              <a:t>53.142 x 10</a:t>
            </a:r>
            <a:r>
              <a:rPr lang="en-US" baseline="30000" smtClean="0"/>
              <a:t>4</a:t>
            </a:r>
          </a:p>
          <a:p>
            <a:pPr marL="609600" indent="-609600">
              <a:buFontTx/>
              <a:buAutoNum type="arabicPeriod"/>
            </a:pPr>
            <a:r>
              <a:rPr lang="en-US" smtClean="0"/>
              <a:t>531.42 x 10</a:t>
            </a:r>
            <a:r>
              <a:rPr lang="en-US" baseline="30000" smtClean="0"/>
              <a:t>5</a:t>
            </a:r>
          </a:p>
          <a:p>
            <a:pPr marL="609600" indent="-609600">
              <a:buFontTx/>
              <a:buAutoNum type="arabicPeriod"/>
            </a:pPr>
            <a:r>
              <a:rPr lang="en-US" smtClean="0"/>
              <a:t>53.142 x 10</a:t>
            </a:r>
            <a:r>
              <a:rPr lang="en-US" baseline="30000" smtClean="0"/>
              <a:t>6</a:t>
            </a:r>
          </a:p>
          <a:p>
            <a:pPr marL="609600" indent="-609600">
              <a:buFontTx/>
              <a:buAutoNum type="arabicPeriod"/>
            </a:pPr>
            <a:r>
              <a:rPr lang="en-US" smtClean="0"/>
              <a:t>5.3142 x 10</a:t>
            </a:r>
            <a:r>
              <a:rPr lang="en-US" baseline="30000" smtClean="0"/>
              <a:t>7</a:t>
            </a:r>
          </a:p>
          <a:p>
            <a:pPr marL="609600" indent="-609600">
              <a:buFontTx/>
              <a:buAutoNum type="arabicPeriod"/>
            </a:pPr>
            <a:r>
              <a:rPr lang="en-US" smtClean="0"/>
              <a:t>.53142 x 10</a:t>
            </a:r>
            <a:r>
              <a:rPr lang="en-US" baseline="30000" smtClean="0"/>
              <a:t>8</a:t>
            </a:r>
          </a:p>
        </p:txBody>
      </p:sp>
      <p:sp>
        <p:nvSpPr>
          <p:cNvPr id="156784" name="CorShape1"/>
          <p:cNvSpPr>
            <a:spLocks/>
          </p:cNvSpPr>
          <p:nvPr>
            <p:custDataLst>
              <p:tags r:id="rId3"/>
            </p:custDataLst>
          </p:nvPr>
        </p:nvSpPr>
        <p:spPr bwMode="auto">
          <a:xfrm rot="10800000">
            <a:off x="223838" y="4664075"/>
            <a:ext cx="292100" cy="292100"/>
          </a:xfrm>
          <a:custGeom>
            <a:avLst/>
            <a:gdLst>
              <a:gd name="T0" fmla="*/ 248285 w 960"/>
              <a:gd name="T1" fmla="*/ 177800 h 1104"/>
              <a:gd name="T2" fmla="*/ 292100 w 960"/>
              <a:gd name="T3" fmla="*/ 88900 h 1104"/>
              <a:gd name="T4" fmla="*/ 175260 w 960"/>
              <a:gd name="T5" fmla="*/ 0 h 1104"/>
              <a:gd name="T6" fmla="*/ 0 w 960"/>
              <a:gd name="T7" fmla="*/ 241300 h 1104"/>
              <a:gd name="T8" fmla="*/ 0 w 960"/>
              <a:gd name="T9" fmla="*/ 292100 h 1104"/>
              <a:gd name="T10" fmla="*/ 189865 w 960"/>
              <a:gd name="T11" fmla="*/ 88900 h 1104"/>
              <a:gd name="T12" fmla="*/ 248285 w 960"/>
              <a:gd name="T13" fmla="*/ 177800 h 11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60" h="1104">
                <a:moveTo>
                  <a:pt x="816" y="672"/>
                </a:moveTo>
                <a:lnTo>
                  <a:pt x="960" y="336"/>
                </a:lnTo>
                <a:lnTo>
                  <a:pt x="576" y="0"/>
                </a:lnTo>
                <a:lnTo>
                  <a:pt x="0" y="912"/>
                </a:lnTo>
                <a:lnTo>
                  <a:pt x="0" y="1104"/>
                </a:lnTo>
                <a:lnTo>
                  <a:pt x="624" y="336"/>
                </a:lnTo>
                <a:lnTo>
                  <a:pt x="816" y="672"/>
                </a:lnTo>
                <a:close/>
              </a:path>
            </a:pathLst>
          </a:custGeom>
          <a:solidFill>
            <a:srgbClr val="00C800"/>
          </a:solidFill>
          <a:ln>
            <a:noFill/>
          </a:ln>
          <a:effectLst>
            <a:outerShdw dist="35921" dir="2700000" algn="ctr" rotWithShape="0">
              <a:schemeClr val="bg2"/>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Tree>
    <p:custDataLst>
      <p:tags r:id="rId1"/>
    </p:custDataLst>
    <p:extLst>
      <p:ext uri="{BB962C8B-B14F-4D97-AF65-F5344CB8AC3E}">
        <p14:creationId xmlns:p14="http://schemas.microsoft.com/office/powerpoint/2010/main" val="30489608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6784"/>
                                        </p:tgtEl>
                                        <p:attrNameLst>
                                          <p:attrName>style.visibility</p:attrName>
                                        </p:attrNameLst>
                                      </p:cBhvr>
                                      <p:to>
                                        <p:strVal val="visible"/>
                                      </p:to>
                                    </p:set>
                                    <p:anim calcmode="lin" valueType="num">
                                      <p:cBhvr additive="base">
                                        <p:cTn id="7" dur="500" fill="hold"/>
                                        <p:tgtEl>
                                          <p:spTgt spid="156784"/>
                                        </p:tgtEl>
                                        <p:attrNameLst>
                                          <p:attrName>ppt_x</p:attrName>
                                        </p:attrNameLst>
                                      </p:cBhvr>
                                      <p:tavLst>
                                        <p:tav tm="0">
                                          <p:val>
                                            <p:strVal val="#ppt_x"/>
                                          </p:val>
                                        </p:tav>
                                        <p:tav tm="100000">
                                          <p:val>
                                            <p:strVal val="#ppt_x"/>
                                          </p:val>
                                        </p:tav>
                                      </p:tavLst>
                                    </p:anim>
                                    <p:anim calcmode="lin" valueType="num">
                                      <p:cBhvr additive="base">
                                        <p:cTn id="8" dur="500" fill="hold"/>
                                        <p:tgtEl>
                                          <p:spTgt spid="1567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78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494594"/>
            <a:ext cx="7315200" cy="1154097"/>
          </a:xfrm>
        </p:spPr>
        <p:txBody>
          <a:bodyPr>
            <a:noAutofit/>
          </a:bodyPr>
          <a:lstStyle/>
          <a:p>
            <a:r>
              <a:rPr lang="en-US" sz="8800" b="1" dirty="0" smtClean="0">
                <a:latin typeface="Comic Sans MS" pitchFamily="66" charset="0"/>
              </a:rPr>
              <a:t>Now You Try</a:t>
            </a:r>
            <a:endParaRPr lang="en-US" sz="8800" b="1" dirty="0">
              <a:latin typeface="Comic Sans MS" pitchFamily="66" charset="0"/>
            </a:endParaRPr>
          </a:p>
        </p:txBody>
      </p:sp>
      <p:sp>
        <p:nvSpPr>
          <p:cNvPr id="5" name="TextBox 4"/>
          <p:cNvSpPr txBox="1"/>
          <p:nvPr/>
        </p:nvSpPr>
        <p:spPr>
          <a:xfrm>
            <a:off x="914400" y="1676400"/>
            <a:ext cx="7239000" cy="5724644"/>
          </a:xfrm>
          <a:prstGeom prst="rect">
            <a:avLst/>
          </a:prstGeom>
          <a:noFill/>
        </p:spPr>
        <p:txBody>
          <a:bodyPr wrap="square" rtlCol="0">
            <a:spAutoFit/>
          </a:bodyPr>
          <a:lstStyle/>
          <a:p>
            <a:pPr algn="ctr"/>
            <a:r>
              <a:rPr lang="en-US" sz="3600" b="1" dirty="0" smtClean="0">
                <a:solidFill>
                  <a:srgbClr val="0000FF"/>
                </a:solidFill>
                <a:latin typeface="Comic Sans MS" pitchFamily="66" charset="0"/>
              </a:rPr>
              <a:t>Using scientific notation, rewrite the following numbers.</a:t>
            </a:r>
          </a:p>
          <a:p>
            <a:endParaRPr lang="en-US" dirty="0"/>
          </a:p>
          <a:p>
            <a:r>
              <a:rPr lang="en-US" sz="4000" b="1" dirty="0" smtClean="0">
                <a:latin typeface="Comic Sans MS" pitchFamily="66" charset="0"/>
              </a:rPr>
              <a:t>347,000.</a:t>
            </a:r>
          </a:p>
          <a:p>
            <a:r>
              <a:rPr lang="en-US" sz="4000" b="1" dirty="0" smtClean="0">
                <a:solidFill>
                  <a:srgbClr val="C00000"/>
                </a:solidFill>
                <a:latin typeface="Comic Sans MS" pitchFamily="66" charset="0"/>
              </a:rPr>
              <a:t>3.47 X 10</a:t>
            </a:r>
            <a:r>
              <a:rPr lang="en-US" sz="4000" b="1" baseline="30000" dirty="0" smtClean="0">
                <a:solidFill>
                  <a:srgbClr val="C00000"/>
                </a:solidFill>
                <a:latin typeface="Comic Sans MS" pitchFamily="66" charset="0"/>
              </a:rPr>
              <a:t>5</a:t>
            </a:r>
            <a:endParaRPr lang="en-US" sz="4000" b="1" dirty="0" smtClean="0">
              <a:solidFill>
                <a:srgbClr val="C00000"/>
              </a:solidFill>
              <a:latin typeface="Comic Sans MS" pitchFamily="66" charset="0"/>
            </a:endParaRPr>
          </a:p>
          <a:p>
            <a:r>
              <a:rPr lang="en-US" sz="4000" b="1" dirty="0" smtClean="0">
                <a:latin typeface="Comic Sans MS" pitchFamily="66" charset="0"/>
              </a:rPr>
              <a:t>902,000,000.</a:t>
            </a:r>
          </a:p>
          <a:p>
            <a:r>
              <a:rPr lang="en-US" sz="4000" b="1" dirty="0" smtClean="0">
                <a:solidFill>
                  <a:srgbClr val="C00000"/>
                </a:solidFill>
                <a:latin typeface="Comic Sans MS" pitchFamily="66" charset="0"/>
              </a:rPr>
              <a:t>9.02 X 10</a:t>
            </a:r>
            <a:r>
              <a:rPr lang="en-US" sz="4000" b="1" baseline="30000" dirty="0" smtClean="0">
                <a:solidFill>
                  <a:srgbClr val="C00000"/>
                </a:solidFill>
                <a:latin typeface="Comic Sans MS" pitchFamily="66" charset="0"/>
              </a:rPr>
              <a:t>8</a:t>
            </a:r>
            <a:endParaRPr lang="en-US" sz="4000" b="1" dirty="0">
              <a:solidFill>
                <a:srgbClr val="C00000"/>
              </a:solidFill>
              <a:latin typeface="Comic Sans MS" pitchFamily="66" charset="0"/>
            </a:endParaRPr>
          </a:p>
          <a:p>
            <a:r>
              <a:rPr lang="en-US" sz="4000" b="1" dirty="0" smtClean="0">
                <a:latin typeface="Comic Sans MS" pitchFamily="66" charset="0"/>
              </a:rPr>
              <a:t>61,400.</a:t>
            </a:r>
          </a:p>
          <a:p>
            <a:r>
              <a:rPr lang="en-US" sz="4000" b="1" dirty="0" smtClean="0">
                <a:solidFill>
                  <a:srgbClr val="C00000"/>
                </a:solidFill>
                <a:latin typeface="Comic Sans MS" pitchFamily="66" charset="0"/>
              </a:rPr>
              <a:t>6.14 X 10</a:t>
            </a:r>
            <a:r>
              <a:rPr lang="en-US" sz="4000" b="1" baseline="30000" dirty="0" smtClean="0">
                <a:solidFill>
                  <a:srgbClr val="C00000"/>
                </a:solidFill>
                <a:latin typeface="Comic Sans MS" pitchFamily="66" charset="0"/>
              </a:rPr>
              <a:t>4</a:t>
            </a:r>
            <a:endParaRPr lang="en-US" sz="4000" b="1" dirty="0" smtClean="0">
              <a:solidFill>
                <a:srgbClr val="C00000"/>
              </a:solidFill>
              <a:latin typeface="Comic Sans MS" pitchFamily="66" charset="0"/>
            </a:endParaRPr>
          </a:p>
          <a:p>
            <a:endParaRPr lang="en-US" dirty="0"/>
          </a:p>
          <a:p>
            <a:endParaRPr lang="en-US" dirty="0"/>
          </a:p>
        </p:txBody>
      </p:sp>
    </p:spTree>
    <p:extLst>
      <p:ext uri="{BB962C8B-B14F-4D97-AF65-F5344CB8AC3E}">
        <p14:creationId xmlns:p14="http://schemas.microsoft.com/office/powerpoint/2010/main" val="730734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blinds(horizontal)">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blinds(horizontal)">
                                      <p:cBhvr>
                                        <p:cTn id="12" dur="500"/>
                                        <p:tgtEl>
                                          <p:spTgt spid="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Effect transition="in" filter="blinds(horizontal)">
                                      <p:cBhvr>
                                        <p:cTn id="1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457200"/>
            <a:ext cx="7924800" cy="838200"/>
          </a:xfrm>
        </p:spPr>
        <p:txBody>
          <a:bodyPr/>
          <a:lstStyle/>
          <a:p>
            <a:pPr>
              <a:defRPr/>
            </a:pPr>
            <a:r>
              <a:rPr lang="en-US" sz="4400" smtClean="0">
                <a:solidFill>
                  <a:srgbClr val="EF9100"/>
                </a:solidFill>
                <a:effectLst>
                  <a:outerShdw blurRad="38100" dist="38100" dir="2700000" algn="tl">
                    <a:srgbClr val="000000"/>
                  </a:outerShdw>
                </a:effectLst>
                <a:latin typeface="Comic Sans MS" pitchFamily="66" charset="0"/>
              </a:rPr>
              <a:t>UNITS OF MEASUREMENT</a:t>
            </a:r>
            <a:endParaRPr lang="en-US" sz="4400" smtClean="0">
              <a:solidFill>
                <a:srgbClr val="EF9100"/>
              </a:solidFill>
              <a:effectLst>
                <a:outerShdw blurRad="38100" dist="38100" dir="2700000" algn="tl">
                  <a:srgbClr val="000000"/>
                </a:outerShdw>
              </a:effectLst>
              <a:latin typeface="Helvetica" charset="0"/>
            </a:endParaRPr>
          </a:p>
        </p:txBody>
      </p:sp>
      <p:sp>
        <p:nvSpPr>
          <p:cNvPr id="67587" name="Rectangle 3"/>
          <p:cNvSpPr>
            <a:spLocks noGrp="1" noChangeArrowheads="1"/>
          </p:cNvSpPr>
          <p:nvPr>
            <p:ph idx="1"/>
          </p:nvPr>
        </p:nvSpPr>
        <p:spPr>
          <a:xfrm>
            <a:off x="914400" y="1524000"/>
            <a:ext cx="7620000" cy="5029200"/>
          </a:xfrm>
          <a:solidFill>
            <a:schemeClr val="folHlink">
              <a:alpha val="47000"/>
            </a:schemeClr>
          </a:solidFill>
        </p:spPr>
        <p:txBody>
          <a:bodyPr/>
          <a:lstStyle/>
          <a:p>
            <a:pPr>
              <a:buFontTx/>
              <a:buNone/>
              <a:defRPr/>
            </a:pPr>
            <a:r>
              <a:rPr lang="en-US" sz="3200" dirty="0" smtClean="0">
                <a:effectLst>
                  <a:outerShdw blurRad="38100" dist="38100" dir="2700000" algn="tl">
                    <a:srgbClr val="FFFFFF"/>
                  </a:outerShdw>
                </a:effectLst>
                <a:latin typeface="Helvetica" charset="0"/>
              </a:rPr>
              <a:t>Use </a:t>
            </a:r>
            <a:r>
              <a:rPr lang="en-US" sz="3200" dirty="0" smtClean="0">
                <a:solidFill>
                  <a:schemeClr val="hlink"/>
                </a:solidFill>
                <a:effectLst>
                  <a:outerShdw blurRad="38100" dist="38100" dir="2700000" algn="tl">
                    <a:srgbClr val="000000"/>
                  </a:outerShdw>
                </a:effectLst>
                <a:latin typeface="Helvetica" charset="0"/>
              </a:rPr>
              <a:t>SI units</a:t>
            </a:r>
            <a:r>
              <a:rPr lang="en-US" sz="3200" dirty="0" smtClean="0">
                <a:effectLst>
                  <a:outerShdw blurRad="38100" dist="38100" dir="2700000" algn="tl">
                    <a:srgbClr val="FFFFFF"/>
                  </a:outerShdw>
                </a:effectLst>
                <a:latin typeface="Helvetica" charset="0"/>
              </a:rPr>
              <a:t> — based on the metric system</a:t>
            </a:r>
          </a:p>
          <a:p>
            <a:pPr>
              <a:lnSpc>
                <a:spcPct val="125000"/>
              </a:lnSpc>
              <a:buFontTx/>
              <a:buNone/>
              <a:defRPr/>
            </a:pPr>
            <a:r>
              <a:rPr lang="en-US" sz="3200" dirty="0" smtClean="0">
                <a:solidFill>
                  <a:srgbClr val="003E00"/>
                </a:solidFill>
                <a:effectLst>
                  <a:outerShdw blurRad="38100" dist="38100" dir="2700000" algn="tl">
                    <a:srgbClr val="000000"/>
                  </a:outerShdw>
                </a:effectLst>
                <a:latin typeface="Helvetica" charset="0"/>
              </a:rPr>
              <a:t>Length      	</a:t>
            </a:r>
          </a:p>
          <a:p>
            <a:pPr>
              <a:lnSpc>
                <a:spcPct val="125000"/>
              </a:lnSpc>
              <a:buFontTx/>
              <a:buNone/>
              <a:defRPr/>
            </a:pPr>
            <a:r>
              <a:rPr lang="en-US" sz="3200" dirty="0" smtClean="0">
                <a:solidFill>
                  <a:srgbClr val="00279F"/>
                </a:solidFill>
                <a:effectLst>
                  <a:outerShdw blurRad="38100" dist="38100" dir="2700000" algn="tl">
                    <a:srgbClr val="000000"/>
                  </a:outerShdw>
                </a:effectLst>
                <a:latin typeface="Helvetica" charset="0"/>
              </a:rPr>
              <a:t>Mass</a:t>
            </a:r>
          </a:p>
          <a:p>
            <a:pPr>
              <a:lnSpc>
                <a:spcPct val="125000"/>
              </a:lnSpc>
              <a:buFontTx/>
              <a:buNone/>
              <a:defRPr/>
            </a:pPr>
            <a:r>
              <a:rPr lang="en-US" sz="3200" dirty="0" smtClean="0">
                <a:solidFill>
                  <a:srgbClr val="F7FC20"/>
                </a:solidFill>
                <a:effectLst>
                  <a:outerShdw blurRad="38100" dist="38100" dir="2700000" algn="tl">
                    <a:srgbClr val="000000"/>
                  </a:outerShdw>
                </a:effectLst>
                <a:latin typeface="Helvetica" charset="0"/>
              </a:rPr>
              <a:t>Volume</a:t>
            </a:r>
            <a:r>
              <a:rPr lang="en-US" sz="3200" dirty="0" smtClean="0">
                <a:solidFill>
                  <a:srgbClr val="00279F"/>
                </a:solidFill>
                <a:effectLst>
                  <a:outerShdw blurRad="38100" dist="38100" dir="2700000" algn="tl">
                    <a:srgbClr val="000000"/>
                  </a:outerShdw>
                </a:effectLst>
                <a:latin typeface="Helvetica" charset="0"/>
              </a:rPr>
              <a:t>							</a:t>
            </a:r>
          </a:p>
          <a:p>
            <a:pPr>
              <a:lnSpc>
                <a:spcPct val="125000"/>
              </a:lnSpc>
              <a:buFontTx/>
              <a:buNone/>
              <a:defRPr/>
            </a:pPr>
            <a:r>
              <a:rPr lang="en-US" sz="3200" dirty="0" smtClean="0">
                <a:solidFill>
                  <a:srgbClr val="790015"/>
                </a:solidFill>
                <a:effectLst>
                  <a:outerShdw blurRad="38100" dist="38100" dir="2700000" algn="tl">
                    <a:srgbClr val="000000"/>
                  </a:outerShdw>
                </a:effectLst>
                <a:latin typeface="Helvetica" charset="0"/>
              </a:rPr>
              <a:t>Time</a:t>
            </a:r>
          </a:p>
          <a:p>
            <a:pPr>
              <a:lnSpc>
                <a:spcPct val="125000"/>
              </a:lnSpc>
              <a:buFontTx/>
              <a:buNone/>
              <a:defRPr/>
            </a:pPr>
            <a:r>
              <a:rPr lang="en-US" sz="3200" dirty="0" smtClean="0">
                <a:solidFill>
                  <a:srgbClr val="790015"/>
                </a:solidFill>
                <a:effectLst>
                  <a:outerShdw blurRad="38100" dist="38100" dir="2700000" algn="tl">
                    <a:srgbClr val="000000"/>
                  </a:outerShdw>
                </a:effectLst>
                <a:latin typeface="Helvetica" charset="0"/>
              </a:rPr>
              <a:t>Temperature</a:t>
            </a:r>
            <a:r>
              <a:rPr lang="en-US" sz="3600" dirty="0" smtClean="0">
                <a:solidFill>
                  <a:srgbClr val="790015"/>
                </a:solidFill>
                <a:effectLst>
                  <a:outerShdw blurRad="38100" dist="38100" dir="2700000" algn="tl">
                    <a:srgbClr val="000000"/>
                  </a:outerShdw>
                </a:effectLst>
                <a:latin typeface="Helvetica" charset="0"/>
              </a:rPr>
              <a:t>		</a:t>
            </a:r>
          </a:p>
        </p:txBody>
      </p:sp>
      <p:sp>
        <p:nvSpPr>
          <p:cNvPr id="45060" name="Line 4"/>
          <p:cNvSpPr>
            <a:spLocks noChangeShapeType="1"/>
          </p:cNvSpPr>
          <p:nvPr/>
        </p:nvSpPr>
        <p:spPr bwMode="auto">
          <a:xfrm>
            <a:off x="685800" y="1295400"/>
            <a:ext cx="7620000" cy="0"/>
          </a:xfrm>
          <a:prstGeom prst="line">
            <a:avLst/>
          </a:prstGeom>
          <a:noFill/>
          <a:ln w="19050">
            <a:solidFill>
              <a:srgbClr val="FF99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589" name="Text Box 5"/>
          <p:cNvSpPr txBox="1">
            <a:spLocks noChangeArrowheads="1"/>
          </p:cNvSpPr>
          <p:nvPr/>
        </p:nvSpPr>
        <p:spPr bwMode="auto">
          <a:xfrm>
            <a:off x="4495800" y="2590800"/>
            <a:ext cx="1647825" cy="519113"/>
          </a:xfrm>
          <a:prstGeom prst="rect">
            <a:avLst/>
          </a:prstGeom>
          <a:noFill/>
          <a:ln w="12700">
            <a:noFill/>
            <a:miter lim="800000"/>
            <a:headEnd/>
            <a:tailEnd/>
          </a:ln>
          <a:effectLst/>
        </p:spPr>
        <p:txBody>
          <a:bodyPr wrap="none">
            <a:spAutoFit/>
          </a:bodyPr>
          <a:lstStyle/>
          <a:p>
            <a:pPr algn="l">
              <a:defRPr/>
            </a:pPr>
            <a:r>
              <a:rPr lang="en-US" sz="2800" i="0">
                <a:effectLst>
                  <a:outerShdw blurRad="38100" dist="38100" dir="2700000" algn="tl">
                    <a:srgbClr val="FFFFFF"/>
                  </a:outerShdw>
                </a:effectLst>
              </a:rPr>
              <a:t>Meter, m</a:t>
            </a:r>
            <a:endParaRPr lang="en-US" sz="2800" i="0">
              <a:effectLst>
                <a:outerShdw blurRad="38100" dist="38100" dir="2700000" algn="tl">
                  <a:srgbClr val="FFFFFF"/>
                </a:outerShdw>
              </a:effectLst>
              <a:latin typeface="Times" pitchFamily="18" charset="0"/>
            </a:endParaRPr>
          </a:p>
        </p:txBody>
      </p:sp>
      <p:sp>
        <p:nvSpPr>
          <p:cNvPr id="67590" name="Text Box 6"/>
          <p:cNvSpPr txBox="1">
            <a:spLocks noChangeArrowheads="1"/>
          </p:cNvSpPr>
          <p:nvPr/>
        </p:nvSpPr>
        <p:spPr bwMode="auto">
          <a:xfrm>
            <a:off x="4495800" y="3352800"/>
            <a:ext cx="2338388" cy="519113"/>
          </a:xfrm>
          <a:prstGeom prst="rect">
            <a:avLst/>
          </a:prstGeom>
          <a:noFill/>
          <a:ln w="12700">
            <a:noFill/>
            <a:miter lim="800000"/>
            <a:headEnd/>
            <a:tailEnd/>
          </a:ln>
          <a:effectLst/>
        </p:spPr>
        <p:txBody>
          <a:bodyPr wrap="none">
            <a:spAutoFit/>
          </a:bodyPr>
          <a:lstStyle/>
          <a:p>
            <a:pPr algn="l">
              <a:defRPr/>
            </a:pPr>
            <a:r>
              <a:rPr lang="en-US" sz="2800" i="0">
                <a:effectLst>
                  <a:outerShdw blurRad="38100" dist="38100" dir="2700000" algn="tl">
                    <a:srgbClr val="FFFFFF"/>
                  </a:outerShdw>
                </a:effectLst>
              </a:rPr>
              <a:t>Kilogram, kg</a:t>
            </a:r>
            <a:endParaRPr lang="en-US" sz="2800" i="0">
              <a:effectLst>
                <a:outerShdw blurRad="38100" dist="38100" dir="2700000" algn="tl">
                  <a:srgbClr val="FFFFFF"/>
                </a:outerShdw>
              </a:effectLst>
              <a:latin typeface="Times" pitchFamily="18" charset="0"/>
            </a:endParaRPr>
          </a:p>
        </p:txBody>
      </p:sp>
      <p:sp>
        <p:nvSpPr>
          <p:cNvPr id="67591" name="Text Box 7"/>
          <p:cNvSpPr txBox="1">
            <a:spLocks noChangeArrowheads="1"/>
          </p:cNvSpPr>
          <p:nvPr/>
        </p:nvSpPr>
        <p:spPr bwMode="auto">
          <a:xfrm>
            <a:off x="4495800" y="4876800"/>
            <a:ext cx="2325688" cy="579438"/>
          </a:xfrm>
          <a:prstGeom prst="rect">
            <a:avLst/>
          </a:prstGeom>
          <a:noFill/>
          <a:ln w="12700">
            <a:noFill/>
            <a:miter lim="800000"/>
            <a:headEnd/>
            <a:tailEnd/>
          </a:ln>
          <a:effectLst/>
        </p:spPr>
        <p:txBody>
          <a:bodyPr wrap="none">
            <a:spAutoFit/>
          </a:bodyPr>
          <a:lstStyle/>
          <a:p>
            <a:pPr algn="l">
              <a:defRPr/>
            </a:pPr>
            <a:r>
              <a:rPr lang="en-US" sz="3200" i="0">
                <a:effectLst>
                  <a:outerShdw blurRad="38100" dist="38100" dir="2700000" algn="tl">
                    <a:srgbClr val="FFFFFF"/>
                  </a:outerShdw>
                </a:effectLst>
              </a:rPr>
              <a:t>Seconds, s</a:t>
            </a:r>
          </a:p>
        </p:txBody>
      </p:sp>
      <p:sp>
        <p:nvSpPr>
          <p:cNvPr id="67592" name="Text Box 8"/>
          <p:cNvSpPr txBox="1">
            <a:spLocks noChangeArrowheads="1"/>
          </p:cNvSpPr>
          <p:nvPr/>
        </p:nvSpPr>
        <p:spPr bwMode="auto">
          <a:xfrm>
            <a:off x="4495800" y="5562600"/>
            <a:ext cx="3949700" cy="1066800"/>
          </a:xfrm>
          <a:prstGeom prst="rect">
            <a:avLst/>
          </a:prstGeom>
          <a:noFill/>
          <a:ln w="12700">
            <a:noFill/>
            <a:miter lim="800000"/>
            <a:headEnd/>
            <a:tailEnd/>
          </a:ln>
          <a:effectLst/>
        </p:spPr>
        <p:txBody>
          <a:bodyPr wrap="none">
            <a:spAutoFit/>
          </a:bodyPr>
          <a:lstStyle/>
          <a:p>
            <a:pPr algn="l">
              <a:defRPr/>
            </a:pPr>
            <a:r>
              <a:rPr lang="en-US" sz="3200" i="0">
                <a:effectLst>
                  <a:outerShdw blurRad="38100" dist="38100" dir="2700000" algn="tl">
                    <a:srgbClr val="FFFFFF"/>
                  </a:outerShdw>
                </a:effectLst>
              </a:rPr>
              <a:t>Celsius degrees, ˚C</a:t>
            </a:r>
          </a:p>
          <a:p>
            <a:pPr algn="l">
              <a:defRPr/>
            </a:pPr>
            <a:r>
              <a:rPr lang="en-US" sz="3200" i="0">
                <a:effectLst>
                  <a:outerShdw blurRad="38100" dist="38100" dir="2700000" algn="tl">
                    <a:srgbClr val="FFFFFF"/>
                  </a:outerShdw>
                </a:effectLst>
              </a:rPr>
              <a:t>kelvins, K</a:t>
            </a:r>
          </a:p>
        </p:txBody>
      </p:sp>
      <p:sp>
        <p:nvSpPr>
          <p:cNvPr id="67593" name="Text Box 9"/>
          <p:cNvSpPr txBox="1">
            <a:spLocks noChangeArrowheads="1"/>
          </p:cNvSpPr>
          <p:nvPr/>
        </p:nvSpPr>
        <p:spPr bwMode="auto">
          <a:xfrm>
            <a:off x="4495800" y="4114800"/>
            <a:ext cx="1370013" cy="519113"/>
          </a:xfrm>
          <a:prstGeom prst="rect">
            <a:avLst/>
          </a:prstGeom>
          <a:noFill/>
          <a:ln w="12700">
            <a:noFill/>
            <a:miter lim="800000"/>
            <a:headEnd/>
            <a:tailEnd/>
          </a:ln>
          <a:effectLst/>
        </p:spPr>
        <p:txBody>
          <a:bodyPr wrap="none">
            <a:spAutoFit/>
          </a:bodyPr>
          <a:lstStyle/>
          <a:p>
            <a:pPr algn="l">
              <a:defRPr/>
            </a:pPr>
            <a:r>
              <a:rPr lang="en-US" sz="2800" i="0">
                <a:effectLst>
                  <a:outerShdw blurRad="38100" dist="38100" dir="2700000" algn="tl">
                    <a:srgbClr val="FFFFFF"/>
                  </a:outerShdw>
                </a:effectLst>
              </a:rPr>
              <a:t>Liter, L</a:t>
            </a:r>
            <a:endParaRPr lang="en-US" sz="2800" i="0">
              <a:effectLst>
                <a:outerShdw blurRad="38100" dist="38100" dir="2700000" algn="tl">
                  <a:srgbClr val="FFFFFF"/>
                </a:outerShdw>
              </a:effectLst>
              <a:latin typeface="Times" pitchFamily="18" charset="0"/>
            </a:endParaRPr>
          </a:p>
        </p:txBody>
      </p:sp>
    </p:spTree>
    <p:extLst>
      <p:ext uri="{BB962C8B-B14F-4D97-AF65-F5344CB8AC3E}">
        <p14:creationId xmlns:p14="http://schemas.microsoft.com/office/powerpoint/2010/main" val="35692284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589"/>
                                        </p:tgtEl>
                                        <p:attrNameLst>
                                          <p:attrName>style.visibility</p:attrName>
                                        </p:attrNameLst>
                                      </p:cBhvr>
                                      <p:to>
                                        <p:strVal val="visible"/>
                                      </p:to>
                                    </p:set>
                                    <p:animEffect transition="in" filter="dissolve">
                                      <p:cBhvr>
                                        <p:cTn id="7" dur="500"/>
                                        <p:tgtEl>
                                          <p:spTgt spid="675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7590"/>
                                        </p:tgtEl>
                                        <p:attrNameLst>
                                          <p:attrName>style.visibility</p:attrName>
                                        </p:attrNameLst>
                                      </p:cBhvr>
                                      <p:to>
                                        <p:strVal val="visible"/>
                                      </p:to>
                                    </p:set>
                                    <p:animEffect transition="in" filter="dissolve">
                                      <p:cBhvr>
                                        <p:cTn id="12" dur="500"/>
                                        <p:tgtEl>
                                          <p:spTgt spid="675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7593"/>
                                        </p:tgtEl>
                                        <p:attrNameLst>
                                          <p:attrName>style.visibility</p:attrName>
                                        </p:attrNameLst>
                                      </p:cBhvr>
                                      <p:to>
                                        <p:strVal val="visible"/>
                                      </p:to>
                                    </p:set>
                                    <p:animEffect transition="in" filter="dissolve">
                                      <p:cBhvr>
                                        <p:cTn id="17" dur="500"/>
                                        <p:tgtEl>
                                          <p:spTgt spid="675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7591"/>
                                        </p:tgtEl>
                                        <p:attrNameLst>
                                          <p:attrName>style.visibility</p:attrName>
                                        </p:attrNameLst>
                                      </p:cBhvr>
                                      <p:to>
                                        <p:strVal val="visible"/>
                                      </p:to>
                                    </p:set>
                                    <p:animEffect transition="in" filter="dissolve">
                                      <p:cBhvr>
                                        <p:cTn id="22" dur="500"/>
                                        <p:tgtEl>
                                          <p:spTgt spid="6759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7592"/>
                                        </p:tgtEl>
                                        <p:attrNameLst>
                                          <p:attrName>style.visibility</p:attrName>
                                        </p:attrNameLst>
                                      </p:cBhvr>
                                      <p:to>
                                        <p:strVal val="visible"/>
                                      </p:to>
                                    </p:set>
                                    <p:animEffect transition="in" filter="dissolve">
                                      <p:cBhvr>
                                        <p:cTn id="27" dur="500"/>
                                        <p:tgtEl>
                                          <p:spTgt spid="675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autoUpdateAnimBg="0"/>
      <p:bldP spid="67590" grpId="0" autoUpdateAnimBg="0"/>
      <p:bldP spid="67591" grpId="0" autoUpdateAnimBg="0"/>
      <p:bldP spid="67592" grpId="0" autoUpdateAnimBg="0"/>
      <p:bldP spid="67593"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itchFamily="66" charset="0"/>
              </a:rPr>
              <a:t>Convert these:</a:t>
            </a:r>
            <a:endParaRPr lang="en-US" b="1" dirty="0">
              <a:latin typeface="Comic Sans MS" pitchFamily="66" charset="0"/>
            </a:endParaRPr>
          </a:p>
        </p:txBody>
      </p:sp>
      <p:sp>
        <p:nvSpPr>
          <p:cNvPr id="3" name="Content Placeholder 2"/>
          <p:cNvSpPr>
            <a:spLocks noGrp="1"/>
          </p:cNvSpPr>
          <p:nvPr>
            <p:ph idx="1"/>
          </p:nvPr>
        </p:nvSpPr>
        <p:spPr/>
        <p:txBody>
          <a:bodyPr>
            <a:normAutofit/>
          </a:bodyPr>
          <a:lstStyle/>
          <a:p>
            <a:pPr>
              <a:buNone/>
            </a:pPr>
            <a:r>
              <a:rPr lang="en-US" sz="4800" b="1" dirty="0" smtClean="0">
                <a:latin typeface="Comic Sans MS" pitchFamily="66" charset="0"/>
              </a:rPr>
              <a:t>	1.23 X 10</a:t>
            </a:r>
            <a:r>
              <a:rPr lang="en-US" sz="4800" b="1" baseline="30000" dirty="0" smtClean="0">
                <a:latin typeface="Comic Sans MS" pitchFamily="66" charset="0"/>
              </a:rPr>
              <a:t>5</a:t>
            </a:r>
          </a:p>
          <a:p>
            <a:pPr>
              <a:buNone/>
            </a:pPr>
            <a:r>
              <a:rPr lang="en-US" sz="4800" b="1" dirty="0" smtClean="0">
                <a:solidFill>
                  <a:srgbClr val="C00000"/>
                </a:solidFill>
                <a:latin typeface="Comic Sans MS" pitchFamily="66" charset="0"/>
              </a:rPr>
              <a:t>	123,000</a:t>
            </a:r>
          </a:p>
          <a:p>
            <a:pPr>
              <a:buNone/>
            </a:pPr>
            <a:r>
              <a:rPr lang="en-US" sz="4800" b="1" dirty="0" smtClean="0">
                <a:latin typeface="Comic Sans MS" pitchFamily="66" charset="0"/>
              </a:rPr>
              <a:t>	6.806 X 10</a:t>
            </a:r>
            <a:r>
              <a:rPr lang="en-US" sz="4800" b="1" baseline="30000" dirty="0" smtClean="0">
                <a:latin typeface="Comic Sans MS" pitchFamily="66" charset="0"/>
              </a:rPr>
              <a:t>6</a:t>
            </a:r>
          </a:p>
          <a:p>
            <a:pPr>
              <a:buNone/>
            </a:pPr>
            <a:r>
              <a:rPr lang="en-US" sz="4800" b="1" dirty="0" smtClean="0">
                <a:solidFill>
                  <a:srgbClr val="C00000"/>
                </a:solidFill>
                <a:latin typeface="Comic Sans MS" pitchFamily="66" charset="0"/>
              </a:rPr>
              <a:t>	6,806,000</a:t>
            </a:r>
            <a:endParaRPr lang="en-US" sz="4800" b="1" dirty="0">
              <a:solidFill>
                <a:srgbClr val="C00000"/>
              </a:solidFill>
              <a:latin typeface="Comic Sans MS" pitchFamily="66" charset="0"/>
            </a:endParaRPr>
          </a:p>
        </p:txBody>
      </p:sp>
    </p:spTree>
    <p:extLst>
      <p:ext uri="{BB962C8B-B14F-4D97-AF65-F5344CB8AC3E}">
        <p14:creationId xmlns:p14="http://schemas.microsoft.com/office/powerpoint/2010/main" val="226589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b="1" dirty="0" smtClean="0">
                <a:latin typeface="Comic Sans MS" pitchFamily="66" charset="0"/>
              </a:rPr>
              <a:t>Try These</a:t>
            </a:r>
            <a:endParaRPr lang="en-US" b="1" dirty="0">
              <a:latin typeface="Comic Sans MS" pitchFamily="66" charset="0"/>
            </a:endParaRPr>
          </a:p>
        </p:txBody>
      </p:sp>
      <p:sp>
        <p:nvSpPr>
          <p:cNvPr id="3" name="Content Placeholder 2"/>
          <p:cNvSpPr>
            <a:spLocks noGrp="1"/>
          </p:cNvSpPr>
          <p:nvPr>
            <p:ph idx="1"/>
          </p:nvPr>
        </p:nvSpPr>
        <p:spPr/>
        <p:txBody>
          <a:bodyPr>
            <a:normAutofit/>
          </a:bodyPr>
          <a:lstStyle/>
          <a:p>
            <a:pPr>
              <a:buNone/>
            </a:pPr>
            <a:r>
              <a:rPr lang="en-US" b="1" dirty="0" smtClean="0">
                <a:latin typeface="Comic Sans MS" pitchFamily="66" charset="0"/>
              </a:rPr>
              <a:t>	4,000</a:t>
            </a:r>
          </a:p>
          <a:p>
            <a:pPr>
              <a:buNone/>
            </a:pPr>
            <a:r>
              <a:rPr lang="en-US" b="1" dirty="0" smtClean="0">
                <a:solidFill>
                  <a:srgbClr val="C00000"/>
                </a:solidFill>
                <a:latin typeface="Comic Sans MS" pitchFamily="66" charset="0"/>
              </a:rPr>
              <a:t>	4 X 10</a:t>
            </a:r>
            <a:r>
              <a:rPr lang="en-US" b="1" baseline="30000" dirty="0" smtClean="0">
                <a:solidFill>
                  <a:srgbClr val="C00000"/>
                </a:solidFill>
                <a:latin typeface="Comic Sans MS" pitchFamily="66" charset="0"/>
              </a:rPr>
              <a:t>3</a:t>
            </a:r>
          </a:p>
          <a:p>
            <a:pPr>
              <a:buNone/>
            </a:pPr>
            <a:r>
              <a:rPr lang="en-US" b="1" dirty="0" smtClean="0">
                <a:latin typeface="Comic Sans MS" pitchFamily="66" charset="0"/>
              </a:rPr>
              <a:t>	2.48 X 10</a:t>
            </a:r>
            <a:r>
              <a:rPr lang="en-US" b="1" baseline="30000" dirty="0" smtClean="0">
                <a:latin typeface="Comic Sans MS" pitchFamily="66" charset="0"/>
              </a:rPr>
              <a:t>3</a:t>
            </a:r>
            <a:endParaRPr lang="en-US" b="1" dirty="0" smtClean="0">
              <a:latin typeface="Comic Sans MS" pitchFamily="66" charset="0"/>
            </a:endParaRPr>
          </a:p>
          <a:p>
            <a:pPr>
              <a:buNone/>
            </a:pPr>
            <a:r>
              <a:rPr lang="en-US" b="1" dirty="0" smtClean="0">
                <a:solidFill>
                  <a:srgbClr val="C00000"/>
                </a:solidFill>
                <a:latin typeface="Comic Sans MS" pitchFamily="66" charset="0"/>
              </a:rPr>
              <a:t>	2,480</a:t>
            </a:r>
          </a:p>
          <a:p>
            <a:pPr>
              <a:buNone/>
            </a:pPr>
            <a:r>
              <a:rPr lang="en-US" b="1" dirty="0" smtClean="0">
                <a:latin typeface="Comic Sans MS" pitchFamily="66" charset="0"/>
              </a:rPr>
              <a:t>	6.123 X 10</a:t>
            </a:r>
            <a:r>
              <a:rPr lang="en-US" b="1" baseline="30000" dirty="0" smtClean="0">
                <a:latin typeface="Comic Sans MS" pitchFamily="66" charset="0"/>
              </a:rPr>
              <a:t>6</a:t>
            </a:r>
            <a:r>
              <a:rPr lang="en-US" b="1" dirty="0" smtClean="0">
                <a:latin typeface="Comic Sans MS" pitchFamily="66" charset="0"/>
              </a:rPr>
              <a:t> </a:t>
            </a:r>
          </a:p>
          <a:p>
            <a:pPr>
              <a:buNone/>
            </a:pPr>
            <a:r>
              <a:rPr lang="en-US" b="1" dirty="0" smtClean="0">
                <a:solidFill>
                  <a:srgbClr val="C00000"/>
                </a:solidFill>
                <a:latin typeface="Comic Sans MS" pitchFamily="66" charset="0"/>
              </a:rPr>
              <a:t>	6,123,000</a:t>
            </a:r>
          </a:p>
          <a:p>
            <a:pPr>
              <a:buNone/>
            </a:pPr>
            <a:r>
              <a:rPr lang="en-US" b="1" dirty="0" smtClean="0">
                <a:latin typeface="Comic Sans MS" pitchFamily="66" charset="0"/>
              </a:rPr>
              <a:t>	306,000,000</a:t>
            </a:r>
          </a:p>
          <a:p>
            <a:pPr>
              <a:buNone/>
            </a:pPr>
            <a:r>
              <a:rPr lang="en-US" b="1" dirty="0" smtClean="0">
                <a:solidFill>
                  <a:srgbClr val="C00000"/>
                </a:solidFill>
                <a:latin typeface="Comic Sans MS" pitchFamily="66" charset="0"/>
              </a:rPr>
              <a:t>	3.06 X 10</a:t>
            </a:r>
            <a:r>
              <a:rPr lang="en-US" b="1" baseline="30000" dirty="0" smtClean="0">
                <a:solidFill>
                  <a:srgbClr val="C00000"/>
                </a:solidFill>
                <a:latin typeface="Comic Sans MS" pitchFamily="66" charset="0"/>
              </a:rPr>
              <a:t>8</a:t>
            </a:r>
            <a:endParaRPr lang="en-US" b="1" dirty="0">
              <a:solidFill>
                <a:srgbClr val="C00000"/>
              </a:solidFill>
              <a:latin typeface="Comic Sans MS" pitchFamily="66" charset="0"/>
            </a:endParaRPr>
          </a:p>
        </p:txBody>
      </p:sp>
    </p:spTree>
    <p:extLst>
      <p:ext uri="{BB962C8B-B14F-4D97-AF65-F5344CB8AC3E}">
        <p14:creationId xmlns:p14="http://schemas.microsoft.com/office/powerpoint/2010/main" val="26056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86200"/>
            <a:ext cx="8229600" cy="2743200"/>
          </a:xfrm>
        </p:spPr>
        <p:txBody>
          <a:bodyPr>
            <a:normAutofit/>
          </a:bodyPr>
          <a:lstStyle/>
          <a:p>
            <a:pPr algn="ctr">
              <a:buNone/>
            </a:pPr>
            <a:r>
              <a:rPr lang="en-US" b="1" dirty="0" smtClean="0">
                <a:latin typeface="Comic Sans MS" pitchFamily="66" charset="0"/>
              </a:rPr>
              <a:t>In the United States, 15,000,000 households use private wells for their water supply.  Write this number in scientific notation.</a:t>
            </a:r>
          </a:p>
          <a:p>
            <a:pPr algn="ctr">
              <a:buNone/>
            </a:pPr>
            <a:r>
              <a:rPr lang="en-US" b="1" dirty="0" smtClean="0">
                <a:solidFill>
                  <a:srgbClr val="C00000"/>
                </a:solidFill>
                <a:latin typeface="Comic Sans MS" pitchFamily="66" charset="0"/>
              </a:rPr>
              <a:t>1.5 X 10</a:t>
            </a:r>
            <a:r>
              <a:rPr lang="en-US" b="1" baseline="30000" dirty="0" smtClean="0">
                <a:solidFill>
                  <a:srgbClr val="C00000"/>
                </a:solidFill>
                <a:latin typeface="Comic Sans MS" pitchFamily="66" charset="0"/>
              </a:rPr>
              <a:t>7</a:t>
            </a:r>
            <a:endParaRPr lang="en-US" b="1" dirty="0" smtClean="0">
              <a:solidFill>
                <a:srgbClr val="C00000"/>
              </a:solidFill>
              <a:latin typeface="Comic Sans MS" pitchFamily="66" charset="0"/>
            </a:endParaRPr>
          </a:p>
          <a:p>
            <a:pPr algn="ctr">
              <a:buNone/>
            </a:pPr>
            <a:endParaRPr lang="en-US" b="1" dirty="0">
              <a:latin typeface="Comic Sans MS" pitchFamily="66" charset="0"/>
            </a:endParaRPr>
          </a:p>
        </p:txBody>
      </p:sp>
      <p:pic>
        <p:nvPicPr>
          <p:cNvPr id="54274" name="Picture 2" descr="C:\Program Files\Microsoft Office\Media\CntCD1\ClipArt2\j0215099.wmf"/>
          <p:cNvPicPr>
            <a:picLocks noChangeAspect="1" noChangeArrowheads="1"/>
          </p:cNvPicPr>
          <p:nvPr/>
        </p:nvPicPr>
        <p:blipFill>
          <a:blip r:embed="rId2"/>
          <a:srcRect/>
          <a:stretch>
            <a:fillRect/>
          </a:stretch>
        </p:blipFill>
        <p:spPr bwMode="auto">
          <a:xfrm>
            <a:off x="3429000" y="609600"/>
            <a:ext cx="2209800" cy="3122039"/>
          </a:xfrm>
          <a:prstGeom prst="rect">
            <a:avLst/>
          </a:prstGeom>
          <a:noFill/>
        </p:spPr>
      </p:pic>
    </p:spTree>
    <p:extLst>
      <p:ext uri="{BB962C8B-B14F-4D97-AF65-F5344CB8AC3E}">
        <p14:creationId xmlns:p14="http://schemas.microsoft.com/office/powerpoint/2010/main" val="1203013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638800"/>
          </a:xfrm>
        </p:spPr>
        <p:txBody>
          <a:bodyPr>
            <a:normAutofit/>
          </a:bodyPr>
          <a:lstStyle/>
          <a:p>
            <a:r>
              <a:rPr lang="en-US" sz="3900" b="1" dirty="0" smtClean="0">
                <a:latin typeface="Comic Sans MS" pitchFamily="66" charset="0"/>
              </a:rPr>
              <a:t>The U.S. has a total of 1.2916 X 10</a:t>
            </a:r>
            <a:r>
              <a:rPr lang="en-US" sz="3900" b="1" baseline="30000" dirty="0" smtClean="0">
                <a:latin typeface="Comic Sans MS" pitchFamily="66" charset="0"/>
              </a:rPr>
              <a:t>7</a:t>
            </a:r>
            <a:r>
              <a:rPr lang="en-US" sz="3900" b="1" dirty="0" smtClean="0">
                <a:latin typeface="Comic Sans MS" pitchFamily="66" charset="0"/>
              </a:rPr>
              <a:t> acres of land reserved for state parks.  Write this in standard form.</a:t>
            </a:r>
          </a:p>
          <a:p>
            <a:endParaRPr lang="en-US" b="1" dirty="0" smtClean="0">
              <a:latin typeface="Comic Sans MS" pitchFamily="66" charset="0"/>
            </a:endParaRPr>
          </a:p>
          <a:p>
            <a:endParaRPr lang="en-US" b="1" dirty="0" smtClean="0">
              <a:latin typeface="Comic Sans MS" pitchFamily="66" charset="0"/>
            </a:endParaRPr>
          </a:p>
          <a:p>
            <a:endParaRPr lang="en-US" b="1" dirty="0" smtClean="0">
              <a:latin typeface="Comic Sans MS" pitchFamily="66" charset="0"/>
            </a:endParaRPr>
          </a:p>
          <a:p>
            <a:endParaRPr lang="en-US" b="1" dirty="0" smtClean="0">
              <a:latin typeface="Comic Sans MS" pitchFamily="66" charset="0"/>
            </a:endParaRPr>
          </a:p>
          <a:p>
            <a:endParaRPr lang="en-US" b="1" dirty="0" smtClean="0">
              <a:latin typeface="Comic Sans MS" pitchFamily="66" charset="0"/>
            </a:endParaRPr>
          </a:p>
          <a:p>
            <a:endParaRPr lang="en-US" b="1" dirty="0" smtClean="0">
              <a:solidFill>
                <a:srgbClr val="C00000"/>
              </a:solidFill>
              <a:latin typeface="Comic Sans MS" pitchFamily="66" charset="0"/>
            </a:endParaRPr>
          </a:p>
          <a:p>
            <a:pPr>
              <a:buNone/>
            </a:pPr>
            <a:r>
              <a:rPr lang="en-US" b="1" dirty="0" smtClean="0">
                <a:solidFill>
                  <a:srgbClr val="C00000"/>
                </a:solidFill>
                <a:latin typeface="Comic Sans MS" pitchFamily="66" charset="0"/>
              </a:rPr>
              <a:t>	12,916,000 acres</a:t>
            </a:r>
            <a:endParaRPr lang="en-US" b="1" dirty="0">
              <a:solidFill>
                <a:srgbClr val="C00000"/>
              </a:solidFill>
              <a:latin typeface="Comic Sans MS" pitchFamily="66" charset="0"/>
            </a:endParaRPr>
          </a:p>
        </p:txBody>
      </p:sp>
      <p:pic>
        <p:nvPicPr>
          <p:cNvPr id="4" name="Picture 5" descr="C:\Program Files\Microsoft Office\Media\CntCD1\ClipArt2\j0229153.wmf"/>
          <p:cNvPicPr>
            <a:picLocks noChangeAspect="1" noChangeArrowheads="1"/>
          </p:cNvPicPr>
          <p:nvPr/>
        </p:nvPicPr>
        <p:blipFill>
          <a:blip r:embed="rId2"/>
          <a:srcRect/>
          <a:stretch>
            <a:fillRect/>
          </a:stretch>
        </p:blipFill>
        <p:spPr bwMode="auto">
          <a:xfrm>
            <a:off x="685800" y="3048000"/>
            <a:ext cx="4069977" cy="2352446"/>
          </a:xfrm>
          <a:prstGeom prst="rect">
            <a:avLst/>
          </a:prstGeom>
          <a:noFill/>
        </p:spPr>
      </p:pic>
      <p:pic>
        <p:nvPicPr>
          <p:cNvPr id="5" name="Picture 4" descr="C:\Program Files\Microsoft Office\Media\CntCD1\ClipArt2\j0229123.wmf"/>
          <p:cNvPicPr>
            <a:picLocks noChangeAspect="1" noChangeArrowheads="1"/>
          </p:cNvPicPr>
          <p:nvPr/>
        </p:nvPicPr>
        <p:blipFill>
          <a:blip r:embed="rId3"/>
          <a:srcRect/>
          <a:stretch>
            <a:fillRect/>
          </a:stretch>
        </p:blipFill>
        <p:spPr bwMode="auto">
          <a:xfrm>
            <a:off x="4953000" y="2971800"/>
            <a:ext cx="3352800" cy="2405360"/>
          </a:xfrm>
          <a:prstGeom prst="rect">
            <a:avLst/>
          </a:prstGeom>
          <a:noFill/>
        </p:spPr>
      </p:pic>
    </p:spTree>
    <p:extLst>
      <p:ext uri="{BB962C8B-B14F-4D97-AF65-F5344CB8AC3E}">
        <p14:creationId xmlns:p14="http://schemas.microsoft.com/office/powerpoint/2010/main" val="424001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blinds(horizontal)">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7315200" cy="1154097"/>
          </a:xfrm>
        </p:spPr>
        <p:txBody>
          <a:bodyPr>
            <a:noAutofit/>
          </a:bodyPr>
          <a:lstStyle/>
          <a:p>
            <a:r>
              <a:rPr lang="en-US" sz="4000" b="1" dirty="0" smtClean="0">
                <a:latin typeface="Comic Sans MS" pitchFamily="66" charset="0"/>
              </a:rPr>
              <a:t>Why does a Negative Exponent give us a small number?</a:t>
            </a:r>
            <a:endParaRPr lang="en-US" sz="4000" b="1" dirty="0">
              <a:latin typeface="Comic Sans MS" pitchFamily="66" charset="0"/>
            </a:endParaRPr>
          </a:p>
        </p:txBody>
      </p:sp>
      <p:sp>
        <p:nvSpPr>
          <p:cNvPr id="3" name="Content Placeholder 2"/>
          <p:cNvSpPr>
            <a:spLocks noGrp="1"/>
          </p:cNvSpPr>
          <p:nvPr>
            <p:ph idx="1"/>
          </p:nvPr>
        </p:nvSpPr>
        <p:spPr>
          <a:xfrm>
            <a:off x="304800" y="2438400"/>
            <a:ext cx="8229600" cy="4953000"/>
          </a:xfrm>
        </p:spPr>
        <p:txBody>
          <a:bodyPr>
            <a:normAutofit fontScale="77500" lnSpcReduction="20000"/>
          </a:bodyPr>
          <a:lstStyle/>
          <a:p>
            <a:pPr marL="514350" indent="-514350">
              <a:buNone/>
            </a:pPr>
            <a:r>
              <a:rPr lang="en-US" sz="4400" dirty="0" smtClean="0">
                <a:solidFill>
                  <a:srgbClr val="0000FF"/>
                </a:solidFill>
              </a:rPr>
              <a:t>  </a:t>
            </a:r>
            <a:r>
              <a:rPr lang="en-US" sz="5200" b="1" dirty="0" smtClean="0">
                <a:solidFill>
                  <a:srgbClr val="0000FF"/>
                </a:solidFill>
              </a:rPr>
              <a:t>10000 =   10 x 10 x 10 x 10 = </a:t>
            </a:r>
            <a:r>
              <a:rPr lang="en-US" sz="5200" b="1" dirty="0" smtClean="0">
                <a:solidFill>
                  <a:srgbClr val="C00000"/>
                </a:solidFill>
              </a:rPr>
              <a:t>10</a:t>
            </a:r>
            <a:r>
              <a:rPr lang="en-US" sz="5200" b="1" baseline="30000" dirty="0" smtClean="0">
                <a:solidFill>
                  <a:srgbClr val="C00000"/>
                </a:solidFill>
              </a:rPr>
              <a:t>4</a:t>
            </a:r>
            <a:r>
              <a:rPr lang="en-US" sz="5200" b="1" dirty="0" smtClean="0">
                <a:solidFill>
                  <a:srgbClr val="C00000"/>
                </a:solidFill>
              </a:rPr>
              <a:t>  </a:t>
            </a:r>
          </a:p>
          <a:p>
            <a:pPr marL="514350" indent="-514350">
              <a:buNone/>
            </a:pPr>
            <a:r>
              <a:rPr lang="en-US" sz="5200" b="1" dirty="0" smtClean="0">
                <a:solidFill>
                  <a:srgbClr val="0000FF"/>
                </a:solidFill>
              </a:rPr>
              <a:t>  1000   =   10 x 10 x 10 = </a:t>
            </a:r>
            <a:r>
              <a:rPr lang="en-US" sz="5200" b="1" dirty="0" smtClean="0">
                <a:solidFill>
                  <a:srgbClr val="C00000"/>
                </a:solidFill>
              </a:rPr>
              <a:t>10</a:t>
            </a:r>
            <a:r>
              <a:rPr lang="en-US" sz="5200" b="1" baseline="30000" dirty="0" smtClean="0">
                <a:solidFill>
                  <a:srgbClr val="C00000"/>
                </a:solidFill>
              </a:rPr>
              <a:t>3</a:t>
            </a:r>
            <a:endParaRPr lang="en-US" sz="5200" b="1" dirty="0" smtClean="0">
              <a:solidFill>
                <a:srgbClr val="C00000"/>
              </a:solidFill>
            </a:endParaRPr>
          </a:p>
          <a:p>
            <a:pPr>
              <a:buNone/>
            </a:pPr>
            <a:r>
              <a:rPr lang="en-US" sz="5200" b="1" dirty="0" smtClean="0">
                <a:solidFill>
                  <a:srgbClr val="0000FF"/>
                </a:solidFill>
              </a:rPr>
              <a:t>  100     =   10 x 10 = </a:t>
            </a:r>
            <a:r>
              <a:rPr lang="en-US" sz="5200" b="1" dirty="0" smtClean="0">
                <a:solidFill>
                  <a:srgbClr val="C00000"/>
                </a:solidFill>
              </a:rPr>
              <a:t>10</a:t>
            </a:r>
            <a:r>
              <a:rPr lang="en-US" sz="5200" b="1" baseline="30000" dirty="0" smtClean="0">
                <a:solidFill>
                  <a:srgbClr val="C00000"/>
                </a:solidFill>
              </a:rPr>
              <a:t>2</a:t>
            </a:r>
          </a:p>
          <a:p>
            <a:pPr>
              <a:buNone/>
            </a:pPr>
            <a:r>
              <a:rPr lang="en-US" sz="5200" b="1" dirty="0" smtClean="0">
                <a:solidFill>
                  <a:srgbClr val="0000FF"/>
                </a:solidFill>
              </a:rPr>
              <a:t>	10      =   </a:t>
            </a:r>
            <a:r>
              <a:rPr lang="en-US" sz="5200" b="1" dirty="0" smtClean="0">
                <a:solidFill>
                  <a:srgbClr val="C00000"/>
                </a:solidFill>
              </a:rPr>
              <a:t>10</a:t>
            </a:r>
            <a:r>
              <a:rPr lang="en-US" sz="5200" b="1" baseline="30000" dirty="0" smtClean="0">
                <a:solidFill>
                  <a:srgbClr val="C00000"/>
                </a:solidFill>
              </a:rPr>
              <a:t>1</a:t>
            </a:r>
            <a:r>
              <a:rPr lang="en-US" sz="5200" b="1" dirty="0" smtClean="0">
                <a:solidFill>
                  <a:srgbClr val="0000FF"/>
                </a:solidFill>
              </a:rPr>
              <a:t>   </a:t>
            </a:r>
          </a:p>
          <a:p>
            <a:pPr marL="514350" indent="-514350">
              <a:buNone/>
            </a:pPr>
            <a:r>
              <a:rPr lang="en-US" sz="5200" b="1" dirty="0" smtClean="0">
                <a:solidFill>
                  <a:srgbClr val="0000FF"/>
                </a:solidFill>
              </a:rPr>
              <a:t>       1    =   </a:t>
            </a:r>
            <a:r>
              <a:rPr lang="en-US" sz="5200" b="1" dirty="0" smtClean="0">
                <a:solidFill>
                  <a:srgbClr val="C00000"/>
                </a:solidFill>
              </a:rPr>
              <a:t>10</a:t>
            </a:r>
            <a:r>
              <a:rPr lang="en-US" sz="5200" b="1" baseline="30000" dirty="0" smtClean="0">
                <a:solidFill>
                  <a:srgbClr val="C00000"/>
                </a:solidFill>
              </a:rPr>
              <a:t>0</a:t>
            </a:r>
            <a:r>
              <a:rPr lang="en-US" sz="5200" b="1" dirty="0" smtClean="0">
                <a:solidFill>
                  <a:srgbClr val="C00000"/>
                </a:solidFill>
              </a:rPr>
              <a:t> </a:t>
            </a:r>
          </a:p>
          <a:p>
            <a:pPr marL="514350" indent="-514350">
              <a:buNone/>
            </a:pPr>
            <a:r>
              <a:rPr lang="en-US" sz="5200" b="1" dirty="0" smtClean="0">
                <a:latin typeface="Comic Sans MS" pitchFamily="66" charset="0"/>
              </a:rPr>
              <a:t>Do you see a pattern?</a:t>
            </a:r>
          </a:p>
          <a:p>
            <a:pPr marL="514350" indent="-514350">
              <a:buNone/>
            </a:pPr>
            <a:r>
              <a:rPr lang="en-US" sz="4400" dirty="0" smtClean="0">
                <a:solidFill>
                  <a:srgbClr val="0000FF"/>
                </a:solidFill>
              </a:rPr>
              <a:t>  </a:t>
            </a:r>
          </a:p>
          <a:p>
            <a:pPr marL="514350" indent="-514350">
              <a:buAutoNum type="arabicPlain" startAt="100"/>
            </a:pPr>
            <a:endParaRPr lang="en-US" baseline="30000" dirty="0" smtClean="0"/>
          </a:p>
        </p:txBody>
      </p:sp>
    </p:spTree>
    <p:extLst>
      <p:ext uri="{BB962C8B-B14F-4D97-AF65-F5344CB8AC3E}">
        <p14:creationId xmlns:p14="http://schemas.microsoft.com/office/powerpoint/2010/main" val="59663611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315200" cy="1154097"/>
          </a:xfrm>
        </p:spPr>
        <p:txBody>
          <a:bodyPr>
            <a:noAutofit/>
          </a:bodyPr>
          <a:lstStyle/>
          <a:p>
            <a:r>
              <a:rPr lang="en-US" sz="9600" dirty="0" err="1" smtClean="0">
                <a:latin typeface="Comic Sans MS" pitchFamily="66" charset="0"/>
              </a:rPr>
              <a:t>Sooooo</a:t>
            </a:r>
            <a:endParaRPr lang="en-US" sz="9600" dirty="0">
              <a:latin typeface="Comic Sans MS" pitchFamily="66" charset="0"/>
            </a:endParaRPr>
          </a:p>
        </p:txBody>
      </p:sp>
      <p:sp>
        <p:nvSpPr>
          <p:cNvPr id="3" name="Content Placeholder 2"/>
          <p:cNvSpPr>
            <a:spLocks noGrp="1"/>
          </p:cNvSpPr>
          <p:nvPr>
            <p:ph idx="1"/>
          </p:nvPr>
        </p:nvSpPr>
        <p:spPr>
          <a:xfrm>
            <a:off x="457200" y="1828800"/>
            <a:ext cx="8229600" cy="4648200"/>
          </a:xfrm>
        </p:spPr>
        <p:txBody>
          <a:bodyPr>
            <a:normAutofit fontScale="25000" lnSpcReduction="20000"/>
          </a:bodyPr>
          <a:lstStyle/>
          <a:p>
            <a:pPr>
              <a:buNone/>
            </a:pPr>
            <a:endParaRPr lang="en-US" dirty="0" smtClean="0"/>
          </a:p>
          <a:p>
            <a:pPr algn="ctr">
              <a:buNone/>
            </a:pPr>
            <a:r>
              <a:rPr lang="en-US" dirty="0" smtClean="0"/>
              <a:t>	</a:t>
            </a:r>
            <a:r>
              <a:rPr lang="en-US" dirty="0" smtClean="0">
                <a:solidFill>
                  <a:srgbClr val="0000FF"/>
                </a:solidFill>
              </a:rPr>
              <a:t>		</a:t>
            </a:r>
            <a:r>
              <a:rPr lang="en-US" sz="14400" dirty="0" smtClean="0">
                <a:solidFill>
                  <a:srgbClr val="0000FF"/>
                </a:solidFill>
              </a:rPr>
              <a:t>	</a:t>
            </a:r>
            <a:r>
              <a:rPr lang="en-US" sz="17600" dirty="0" smtClean="0">
                <a:solidFill>
                  <a:srgbClr val="0000FF"/>
                </a:solidFill>
              </a:rPr>
              <a:t>         </a:t>
            </a:r>
            <a:r>
              <a:rPr lang="en-US" sz="17600" dirty="0" smtClean="0">
                <a:solidFill>
                  <a:srgbClr val="0000FF"/>
                </a:solidFill>
                <a:latin typeface="Comic Sans MS" pitchFamily="66" charset="0"/>
              </a:rPr>
              <a:t>=  </a:t>
            </a:r>
            <a:r>
              <a:rPr lang="en-US" sz="17600" b="1" dirty="0" smtClean="0">
                <a:solidFill>
                  <a:srgbClr val="0000FF"/>
                </a:solidFill>
                <a:latin typeface="Comic Sans MS" pitchFamily="66" charset="0"/>
              </a:rPr>
              <a:t>10</a:t>
            </a:r>
            <a:r>
              <a:rPr lang="en-US" sz="17600" b="1" baseline="30000" dirty="0" smtClean="0">
                <a:solidFill>
                  <a:srgbClr val="0000FF"/>
                </a:solidFill>
                <a:latin typeface="Comic Sans MS" pitchFamily="66" charset="0"/>
              </a:rPr>
              <a:t>-1</a:t>
            </a:r>
          </a:p>
          <a:p>
            <a:pPr algn="ctr">
              <a:buNone/>
            </a:pPr>
            <a:endParaRPr lang="en-US" sz="17600" baseline="30000" dirty="0" smtClean="0">
              <a:solidFill>
                <a:srgbClr val="0000FF"/>
              </a:solidFill>
            </a:endParaRPr>
          </a:p>
          <a:p>
            <a:pPr algn="ctr">
              <a:buNone/>
            </a:pPr>
            <a:r>
              <a:rPr lang="en-US" sz="17600" baseline="30000" dirty="0" smtClean="0">
                <a:solidFill>
                  <a:srgbClr val="0000FF"/>
                </a:solidFill>
              </a:rPr>
              <a:t>		 </a:t>
            </a:r>
            <a:r>
              <a:rPr lang="en-US" sz="17600" dirty="0" smtClean="0">
                <a:solidFill>
                  <a:srgbClr val="0000FF"/>
                </a:solidFill>
              </a:rPr>
              <a:t>       </a:t>
            </a:r>
            <a:r>
              <a:rPr lang="en-US" sz="17600" dirty="0" smtClean="0">
                <a:solidFill>
                  <a:srgbClr val="0000FF"/>
                </a:solidFill>
                <a:latin typeface="Comic Sans MS" pitchFamily="66" charset="0"/>
              </a:rPr>
              <a:t>=           =  </a:t>
            </a:r>
            <a:r>
              <a:rPr lang="en-US" sz="17600" b="1" dirty="0" smtClean="0">
                <a:solidFill>
                  <a:srgbClr val="0000FF"/>
                </a:solidFill>
                <a:latin typeface="Comic Sans MS" pitchFamily="66" charset="0"/>
              </a:rPr>
              <a:t>10</a:t>
            </a:r>
            <a:r>
              <a:rPr lang="en-US" sz="17600" b="1" baseline="30000" dirty="0" smtClean="0">
                <a:solidFill>
                  <a:srgbClr val="0000FF"/>
                </a:solidFill>
                <a:latin typeface="Comic Sans MS" pitchFamily="66" charset="0"/>
              </a:rPr>
              <a:t>-2</a:t>
            </a:r>
          </a:p>
          <a:p>
            <a:pPr algn="ctr">
              <a:buNone/>
            </a:pPr>
            <a:endParaRPr lang="en-US" sz="17600" baseline="30000" dirty="0" smtClean="0">
              <a:solidFill>
                <a:srgbClr val="0000FF"/>
              </a:solidFill>
              <a:latin typeface="Comic Sans MS" pitchFamily="66" charset="0"/>
            </a:endParaRPr>
          </a:p>
          <a:p>
            <a:pPr algn="ctr">
              <a:buNone/>
            </a:pPr>
            <a:r>
              <a:rPr lang="en-US" sz="17600" baseline="30000" dirty="0" smtClean="0">
                <a:solidFill>
                  <a:srgbClr val="0000FF"/>
                </a:solidFill>
                <a:latin typeface="Comic Sans MS" pitchFamily="66" charset="0"/>
              </a:rPr>
              <a:t>		 </a:t>
            </a:r>
            <a:r>
              <a:rPr lang="en-US" sz="17600" dirty="0" smtClean="0">
                <a:solidFill>
                  <a:srgbClr val="0000FF"/>
                </a:solidFill>
                <a:latin typeface="Comic Sans MS" pitchFamily="66" charset="0"/>
              </a:rPr>
              <a:t>     =           =  </a:t>
            </a:r>
            <a:r>
              <a:rPr lang="en-US" sz="17600" b="1" dirty="0" smtClean="0">
                <a:solidFill>
                  <a:srgbClr val="0000FF"/>
                </a:solidFill>
                <a:latin typeface="Comic Sans MS" pitchFamily="66" charset="0"/>
              </a:rPr>
              <a:t>10</a:t>
            </a:r>
            <a:r>
              <a:rPr lang="en-US" sz="17600" b="1" baseline="30000" dirty="0" smtClean="0">
                <a:solidFill>
                  <a:srgbClr val="0000FF"/>
                </a:solidFill>
                <a:latin typeface="Comic Sans MS" pitchFamily="66" charset="0"/>
              </a:rPr>
              <a:t>-3</a:t>
            </a:r>
          </a:p>
          <a:p>
            <a:pPr>
              <a:buNone/>
            </a:pPr>
            <a:endParaRPr lang="en-US" sz="14400" baseline="30000" dirty="0" smtClean="0">
              <a:solidFill>
                <a:srgbClr val="0000FF"/>
              </a:solidFill>
              <a:latin typeface="Comic Sans MS" pitchFamily="66" charset="0"/>
            </a:endParaRPr>
          </a:p>
          <a:p>
            <a:pPr>
              <a:buNone/>
            </a:pPr>
            <a:endParaRPr lang="en-US" sz="14400" baseline="30000" dirty="0" smtClean="0">
              <a:solidFill>
                <a:srgbClr val="0000FF"/>
              </a:solidFill>
              <a:latin typeface="Comic Sans MS" pitchFamily="66" charset="0"/>
            </a:endParaRPr>
          </a:p>
          <a:p>
            <a:pPr>
              <a:buNone/>
            </a:pPr>
            <a:r>
              <a:rPr lang="en-US" sz="14400" dirty="0" smtClean="0">
                <a:solidFill>
                  <a:srgbClr val="0000FF"/>
                </a:solidFill>
                <a:latin typeface="Comic Sans MS" pitchFamily="66" charset="0"/>
              </a:rPr>
              <a:t>                       </a:t>
            </a:r>
            <a:r>
              <a:rPr lang="en-US" sz="17600" dirty="0" smtClean="0">
                <a:solidFill>
                  <a:srgbClr val="0000FF"/>
                </a:solidFill>
                <a:latin typeface="Comic Sans MS" pitchFamily="66" charset="0"/>
              </a:rPr>
              <a:t>=</a:t>
            </a:r>
            <a:r>
              <a:rPr lang="en-US" sz="14400" dirty="0" smtClean="0">
                <a:solidFill>
                  <a:srgbClr val="0000FF"/>
                </a:solidFill>
                <a:latin typeface="Comic Sans MS" pitchFamily="66" charset="0"/>
              </a:rPr>
              <a:t>              </a:t>
            </a:r>
            <a:r>
              <a:rPr lang="en-US" sz="17600" dirty="0" smtClean="0">
                <a:solidFill>
                  <a:srgbClr val="0000FF"/>
                </a:solidFill>
                <a:latin typeface="Comic Sans MS" pitchFamily="66" charset="0"/>
              </a:rPr>
              <a:t>=  </a:t>
            </a:r>
            <a:r>
              <a:rPr lang="en-US" sz="17600" b="1" dirty="0" smtClean="0">
                <a:solidFill>
                  <a:srgbClr val="0000FF"/>
                </a:solidFill>
                <a:latin typeface="Comic Sans MS" pitchFamily="66" charset="0"/>
              </a:rPr>
              <a:t>10</a:t>
            </a:r>
            <a:r>
              <a:rPr lang="en-US" sz="17600" b="1" baseline="30000" dirty="0" smtClean="0">
                <a:solidFill>
                  <a:srgbClr val="0000FF"/>
                </a:solidFill>
                <a:latin typeface="Comic Sans MS" pitchFamily="66" charset="0"/>
              </a:rPr>
              <a:t>-4</a:t>
            </a:r>
            <a:r>
              <a:rPr lang="en-US" sz="17600" b="1" dirty="0" smtClean="0">
                <a:solidFill>
                  <a:srgbClr val="0000FF"/>
                </a:solidFill>
                <a:latin typeface="Comic Sans MS" pitchFamily="66" charset="0"/>
              </a:rPr>
              <a:t> </a:t>
            </a:r>
            <a:r>
              <a:rPr lang="en-US" sz="17600" dirty="0" smtClean="0">
                <a:solidFill>
                  <a:srgbClr val="0000FF"/>
                </a:solidFill>
                <a:latin typeface="Comic Sans MS" pitchFamily="66" charset="0"/>
              </a:rPr>
              <a:t>                                           </a:t>
            </a:r>
            <a:endParaRPr lang="en-US" sz="17600" dirty="0">
              <a:solidFill>
                <a:srgbClr val="0000FF"/>
              </a:solidFill>
              <a:latin typeface="Comic Sans MS" pitchFamily="66" charset="0"/>
            </a:endParaRPr>
          </a:p>
        </p:txBody>
      </p:sp>
      <p:graphicFrame>
        <p:nvGraphicFramePr>
          <p:cNvPr id="4" name="Object 3"/>
          <p:cNvGraphicFramePr>
            <a:graphicFrameLocks noChangeAspect="1"/>
          </p:cNvGraphicFramePr>
          <p:nvPr/>
        </p:nvGraphicFramePr>
        <p:xfrm>
          <a:off x="4572000" y="1600200"/>
          <a:ext cx="609600" cy="1066800"/>
        </p:xfrm>
        <a:graphic>
          <a:graphicData uri="http://schemas.openxmlformats.org/presentationml/2006/ole">
            <mc:AlternateContent xmlns:mc="http://schemas.openxmlformats.org/markup-compatibility/2006">
              <mc:Choice xmlns:v="urn:schemas-microsoft-com:vml" Requires="v">
                <p:oleObj spid="_x0000_s54295" name="Equation" r:id="rId3" imgW="203040" imgH="393480" progId="Equation.3">
                  <p:embed/>
                </p:oleObj>
              </mc:Choice>
              <mc:Fallback>
                <p:oleObj name="Equation" r:id="rId3" imgW="20304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600200"/>
                        <a:ext cx="60960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2438400" y="2667000"/>
          <a:ext cx="791496" cy="1115289"/>
        </p:xfrm>
        <a:graphic>
          <a:graphicData uri="http://schemas.openxmlformats.org/presentationml/2006/ole">
            <mc:AlternateContent xmlns:mc="http://schemas.openxmlformats.org/markup-compatibility/2006">
              <mc:Choice xmlns:v="urn:schemas-microsoft-com:vml" Requires="v">
                <p:oleObj spid="_x0000_s54296" name="Equation" r:id="rId5" imgW="279360" imgH="393480" progId="Equation.3">
                  <p:embed/>
                </p:oleObj>
              </mc:Choice>
              <mc:Fallback>
                <p:oleObj name="Equation" r:id="rId5" imgW="27936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2667000"/>
                        <a:ext cx="791496" cy="11152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495800" y="2743200"/>
          <a:ext cx="784942" cy="1066800"/>
        </p:xfrm>
        <a:graphic>
          <a:graphicData uri="http://schemas.openxmlformats.org/presentationml/2006/ole">
            <mc:AlternateContent xmlns:mc="http://schemas.openxmlformats.org/markup-compatibility/2006">
              <mc:Choice xmlns:v="urn:schemas-microsoft-com:vml" Requires="v">
                <p:oleObj spid="_x0000_s54297" name="Equation" r:id="rId7" imgW="279360" imgH="393480" progId="Equation.3">
                  <p:embed/>
                </p:oleObj>
              </mc:Choice>
              <mc:Fallback>
                <p:oleObj name="Equation" r:id="rId7" imgW="27936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5800" y="2743200"/>
                        <a:ext cx="784942"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2438400" y="3962400"/>
          <a:ext cx="909484" cy="1006929"/>
        </p:xfrm>
        <a:graphic>
          <a:graphicData uri="http://schemas.openxmlformats.org/presentationml/2006/ole">
            <mc:AlternateContent xmlns:mc="http://schemas.openxmlformats.org/markup-compatibility/2006">
              <mc:Choice xmlns:v="urn:schemas-microsoft-com:vml" Requires="v">
                <p:oleObj spid="_x0000_s54298" name="Equation" r:id="rId9" imgW="355320" imgH="393480" progId="Equation.3">
                  <p:embed/>
                </p:oleObj>
              </mc:Choice>
              <mc:Fallback>
                <p:oleObj name="Equation" r:id="rId9" imgW="35532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38400" y="3962400"/>
                        <a:ext cx="909484" cy="10069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4495800" y="3810000"/>
          <a:ext cx="914400" cy="1179286"/>
        </p:xfrm>
        <a:graphic>
          <a:graphicData uri="http://schemas.openxmlformats.org/presentationml/2006/ole">
            <mc:AlternateContent xmlns:mc="http://schemas.openxmlformats.org/markup-compatibility/2006">
              <mc:Choice xmlns:v="urn:schemas-microsoft-com:vml" Requires="v">
                <p:oleObj spid="_x0000_s54299" name="Equation" r:id="rId11" imgW="266400" imgH="393480" progId="Equation.3">
                  <p:embed/>
                </p:oleObj>
              </mc:Choice>
              <mc:Fallback>
                <p:oleObj name="Equation" r:id="rId11" imgW="266400" imgH="393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95800" y="3810000"/>
                        <a:ext cx="914400" cy="11792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nvGraphicFramePr>
        <p:xfrm>
          <a:off x="2438400" y="5181600"/>
          <a:ext cx="1032797" cy="941667"/>
        </p:xfrm>
        <a:graphic>
          <a:graphicData uri="http://schemas.openxmlformats.org/presentationml/2006/ole">
            <mc:AlternateContent xmlns:mc="http://schemas.openxmlformats.org/markup-compatibility/2006">
              <mc:Choice xmlns:v="urn:schemas-microsoft-com:vml" Requires="v">
                <p:oleObj spid="_x0000_s54300" name="Equation" r:id="rId13" imgW="431640" imgH="393480" progId="Equation.3">
                  <p:embed/>
                </p:oleObj>
              </mc:Choice>
              <mc:Fallback>
                <p:oleObj name="Equation" r:id="rId13" imgW="431640" imgH="393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38400" y="5181600"/>
                        <a:ext cx="1032797" cy="9416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4572000" y="5181600"/>
          <a:ext cx="762000" cy="952500"/>
        </p:xfrm>
        <a:graphic>
          <a:graphicData uri="http://schemas.openxmlformats.org/presentationml/2006/ole">
            <mc:AlternateContent xmlns:mc="http://schemas.openxmlformats.org/markup-compatibility/2006">
              <mc:Choice xmlns:v="urn:schemas-microsoft-com:vml" Requires="v">
                <p:oleObj spid="_x0000_s54301" name="Equation" r:id="rId15" imgW="279360" imgH="393480" progId="Equation.3">
                  <p:embed/>
                </p:oleObj>
              </mc:Choice>
              <mc:Fallback>
                <p:oleObj name="Equation" r:id="rId15" imgW="279360" imgH="3934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572000" y="5181600"/>
                        <a:ext cx="762000"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4000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315200" cy="1154097"/>
          </a:xfrm>
        </p:spPr>
        <p:txBody>
          <a:bodyPr>
            <a:noAutofit/>
          </a:bodyPr>
          <a:lstStyle/>
          <a:p>
            <a:r>
              <a:rPr lang="en-US" sz="8800" b="1" dirty="0" smtClean="0">
                <a:latin typeface="Comic Sans MS" pitchFamily="66" charset="0"/>
              </a:rPr>
              <a:t>Your Turn</a:t>
            </a:r>
            <a:endParaRPr lang="en-US" sz="8800" b="1" dirty="0">
              <a:latin typeface="Comic Sans MS" pitchFamily="66" charset="0"/>
            </a:endParaRPr>
          </a:p>
        </p:txBody>
      </p:sp>
      <p:sp>
        <p:nvSpPr>
          <p:cNvPr id="3" name="Content Placeholder 2"/>
          <p:cNvSpPr>
            <a:spLocks noGrp="1"/>
          </p:cNvSpPr>
          <p:nvPr>
            <p:ph idx="1"/>
          </p:nvPr>
        </p:nvSpPr>
        <p:spPr>
          <a:xfrm>
            <a:off x="457200" y="2057400"/>
            <a:ext cx="8229600" cy="4648200"/>
          </a:xfrm>
        </p:spPr>
        <p:txBody>
          <a:bodyPr>
            <a:normAutofit fontScale="85000" lnSpcReduction="20000"/>
          </a:bodyPr>
          <a:lstStyle/>
          <a:p>
            <a:pPr algn="ctr">
              <a:buNone/>
            </a:pPr>
            <a:r>
              <a:rPr lang="en-US" sz="4200" b="1" dirty="0" smtClean="0">
                <a:solidFill>
                  <a:srgbClr val="0000FF"/>
                </a:solidFill>
                <a:latin typeface="Comic Sans MS" pitchFamily="66" charset="0"/>
              </a:rPr>
              <a:t>Using Scientific Notation, </a:t>
            </a:r>
          </a:p>
          <a:p>
            <a:pPr algn="ctr">
              <a:buNone/>
            </a:pPr>
            <a:r>
              <a:rPr lang="en-US" sz="4200" b="1" dirty="0" smtClean="0">
                <a:solidFill>
                  <a:srgbClr val="0000FF"/>
                </a:solidFill>
                <a:latin typeface="Comic Sans MS" pitchFamily="66" charset="0"/>
              </a:rPr>
              <a:t>rewrite the following numbers.</a:t>
            </a:r>
          </a:p>
          <a:p>
            <a:pPr>
              <a:buNone/>
            </a:pPr>
            <a:r>
              <a:rPr lang="en-US" sz="4300" b="1" dirty="0" smtClean="0">
                <a:latin typeface="Comic Sans MS" pitchFamily="66" charset="0"/>
              </a:rPr>
              <a:t>0.000882</a:t>
            </a:r>
          </a:p>
          <a:p>
            <a:pPr>
              <a:buNone/>
            </a:pPr>
            <a:r>
              <a:rPr lang="en-US" sz="4300" b="1" dirty="0" smtClean="0">
                <a:solidFill>
                  <a:srgbClr val="C00000"/>
                </a:solidFill>
                <a:latin typeface="Comic Sans MS" pitchFamily="66" charset="0"/>
              </a:rPr>
              <a:t>8.82 X 10</a:t>
            </a:r>
            <a:r>
              <a:rPr lang="en-US" sz="4300" b="1" baseline="30000" dirty="0" smtClean="0">
                <a:solidFill>
                  <a:srgbClr val="C00000"/>
                </a:solidFill>
                <a:latin typeface="Comic Sans MS" pitchFamily="66" charset="0"/>
              </a:rPr>
              <a:t>-4</a:t>
            </a:r>
            <a:endParaRPr lang="en-US" sz="4300" b="1" dirty="0">
              <a:solidFill>
                <a:srgbClr val="C00000"/>
              </a:solidFill>
              <a:latin typeface="Comic Sans MS" pitchFamily="66" charset="0"/>
            </a:endParaRPr>
          </a:p>
          <a:p>
            <a:pPr>
              <a:buNone/>
            </a:pPr>
            <a:r>
              <a:rPr lang="en-US" sz="4300" b="1" dirty="0" smtClean="0">
                <a:latin typeface="Comic Sans MS" pitchFamily="66" charset="0"/>
              </a:rPr>
              <a:t>0.00000059</a:t>
            </a:r>
          </a:p>
          <a:p>
            <a:pPr>
              <a:buNone/>
            </a:pPr>
            <a:r>
              <a:rPr lang="en-US" sz="4300" b="1" dirty="0" smtClean="0">
                <a:solidFill>
                  <a:srgbClr val="C00000"/>
                </a:solidFill>
                <a:latin typeface="Comic Sans MS" pitchFamily="66" charset="0"/>
              </a:rPr>
              <a:t>5.9 X 10</a:t>
            </a:r>
            <a:r>
              <a:rPr lang="en-US" sz="4300" b="1" baseline="30000" dirty="0" smtClean="0">
                <a:solidFill>
                  <a:srgbClr val="C00000"/>
                </a:solidFill>
                <a:latin typeface="Comic Sans MS" pitchFamily="66" charset="0"/>
              </a:rPr>
              <a:t>-7</a:t>
            </a:r>
            <a:endParaRPr lang="en-US" sz="4300" b="1" dirty="0" smtClean="0">
              <a:solidFill>
                <a:srgbClr val="C00000"/>
              </a:solidFill>
              <a:latin typeface="Comic Sans MS" pitchFamily="66" charset="0"/>
            </a:endParaRPr>
          </a:p>
          <a:p>
            <a:pPr>
              <a:buNone/>
            </a:pPr>
            <a:r>
              <a:rPr lang="en-US" sz="4300" b="1" dirty="0" smtClean="0">
                <a:latin typeface="Comic Sans MS" pitchFamily="66" charset="0"/>
              </a:rPr>
              <a:t>0.00004</a:t>
            </a:r>
          </a:p>
          <a:p>
            <a:pPr>
              <a:buNone/>
            </a:pPr>
            <a:r>
              <a:rPr lang="en-US" sz="4300" b="1" dirty="0" smtClean="0">
                <a:solidFill>
                  <a:srgbClr val="C00000"/>
                </a:solidFill>
                <a:latin typeface="Comic Sans MS" pitchFamily="66" charset="0"/>
              </a:rPr>
              <a:t>4 X 10</a:t>
            </a:r>
            <a:r>
              <a:rPr lang="en-US" sz="4300" b="1" baseline="30000" dirty="0" smtClean="0">
                <a:solidFill>
                  <a:srgbClr val="C00000"/>
                </a:solidFill>
                <a:latin typeface="Comic Sans MS" pitchFamily="66" charset="0"/>
              </a:rPr>
              <a:t>-5</a:t>
            </a:r>
            <a:endParaRPr lang="en-US" sz="4300" b="1" dirty="0" smtClean="0">
              <a:solidFill>
                <a:srgbClr val="C00000"/>
              </a:solidFill>
              <a:latin typeface="Comic Sans MS" pitchFamily="66" charset="0"/>
            </a:endParaRPr>
          </a:p>
          <a:p>
            <a:pPr>
              <a:buNone/>
            </a:pPr>
            <a:endParaRPr lang="en-US" sz="4300" b="1" dirty="0" smtClean="0">
              <a:latin typeface="Comic Sans MS" pitchFamily="66" charset="0"/>
            </a:endParaRPr>
          </a:p>
          <a:p>
            <a:pPr>
              <a:buNone/>
            </a:pPr>
            <a:endParaRPr lang="en-US" sz="4000" dirty="0">
              <a:solidFill>
                <a:srgbClr val="0000FF"/>
              </a:solidFill>
              <a:latin typeface="Comic Sans MS" pitchFamily="66" charset="0"/>
            </a:endParaRPr>
          </a:p>
          <a:p>
            <a:pPr>
              <a:buNone/>
            </a:pPr>
            <a:endParaRPr lang="en-US" sz="4000" dirty="0" smtClean="0">
              <a:solidFill>
                <a:srgbClr val="0000FF"/>
              </a:solidFill>
              <a:latin typeface="Comic Sans MS" pitchFamily="66" charset="0"/>
            </a:endParaRPr>
          </a:p>
          <a:p>
            <a:pPr>
              <a:buNone/>
            </a:pPr>
            <a:endParaRPr lang="en-US" sz="4000" dirty="0" smtClean="0">
              <a:solidFill>
                <a:srgbClr val="0000FF"/>
              </a:solidFill>
              <a:latin typeface="Comic Sans MS" pitchFamily="66" charset="0"/>
            </a:endParaRPr>
          </a:p>
          <a:p>
            <a:pPr algn="ctr">
              <a:buNone/>
            </a:pPr>
            <a:endParaRPr lang="en-US" sz="4000" dirty="0">
              <a:solidFill>
                <a:srgbClr val="0000FF"/>
              </a:solidFill>
              <a:latin typeface="Comic Sans MS" pitchFamily="66" charset="0"/>
            </a:endParaRPr>
          </a:p>
        </p:txBody>
      </p:sp>
    </p:spTree>
    <p:extLst>
      <p:ext uri="{BB962C8B-B14F-4D97-AF65-F5344CB8AC3E}">
        <p14:creationId xmlns:p14="http://schemas.microsoft.com/office/powerpoint/2010/main" val="2651703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linds(horizontal)">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8900" b="1" dirty="0" smtClean="0">
                <a:latin typeface="Comic Sans MS" pitchFamily="66" charset="0"/>
              </a:rPr>
              <a:t>More Examples</a:t>
            </a:r>
            <a:r>
              <a:rPr lang="en-US" sz="4800" b="1" dirty="0" smtClean="0">
                <a:latin typeface="Comic Sans MS" pitchFamily="66" charset="0"/>
              </a:rPr>
              <a:t/>
            </a:r>
            <a:br>
              <a:rPr lang="en-US" sz="4800" b="1" dirty="0" smtClean="0">
                <a:latin typeface="Comic Sans MS" pitchFamily="66" charset="0"/>
              </a:rPr>
            </a:br>
            <a:endParaRPr lang="en-US" sz="3100" b="1" dirty="0">
              <a:latin typeface="Comic Sans MS" pitchFamily="66" charset="0"/>
            </a:endParaRPr>
          </a:p>
        </p:txBody>
      </p:sp>
      <p:sp>
        <p:nvSpPr>
          <p:cNvPr id="4" name="Content Placeholder 3"/>
          <p:cNvSpPr>
            <a:spLocks noGrp="1"/>
          </p:cNvSpPr>
          <p:nvPr>
            <p:ph idx="1"/>
          </p:nvPr>
        </p:nvSpPr>
        <p:spPr>
          <a:xfrm>
            <a:off x="609600" y="2133600"/>
            <a:ext cx="8229600" cy="5562600"/>
          </a:xfrm>
        </p:spPr>
        <p:txBody>
          <a:bodyPr>
            <a:normAutofit fontScale="62500" lnSpcReduction="20000"/>
          </a:bodyPr>
          <a:lstStyle/>
          <a:p>
            <a:pPr>
              <a:buNone/>
            </a:pPr>
            <a:r>
              <a:rPr lang="en-US" dirty="0" smtClean="0"/>
              <a:t>		</a:t>
            </a:r>
            <a:r>
              <a:rPr lang="en-US" sz="4200" b="1" dirty="0" smtClean="0">
                <a:latin typeface="Comic Sans MS" pitchFamily="66" charset="0"/>
              </a:rPr>
              <a:t>1)  </a:t>
            </a:r>
            <a:r>
              <a:rPr lang="en-US" sz="4600" b="1" dirty="0" smtClean="0">
                <a:latin typeface="Comic Sans MS" pitchFamily="66" charset="0"/>
              </a:rPr>
              <a:t>0.0004</a:t>
            </a:r>
          </a:p>
          <a:p>
            <a:pPr>
              <a:buNone/>
            </a:pPr>
            <a:r>
              <a:rPr lang="en-US" sz="4600" b="1" dirty="0" smtClean="0">
                <a:latin typeface="Comic Sans MS" pitchFamily="66" charset="0"/>
              </a:rPr>
              <a:t>			</a:t>
            </a:r>
            <a:r>
              <a:rPr lang="en-US" sz="4600" b="1" dirty="0" smtClean="0">
                <a:solidFill>
                  <a:srgbClr val="C00000"/>
                </a:solidFill>
                <a:latin typeface="Comic Sans MS" pitchFamily="66" charset="0"/>
              </a:rPr>
              <a:t>4 X 10</a:t>
            </a:r>
            <a:r>
              <a:rPr lang="en-US" sz="4600" b="1" baseline="30000" dirty="0" smtClean="0">
                <a:solidFill>
                  <a:srgbClr val="C00000"/>
                </a:solidFill>
                <a:latin typeface="Comic Sans MS" pitchFamily="66" charset="0"/>
              </a:rPr>
              <a:t>-4</a:t>
            </a:r>
            <a:r>
              <a:rPr lang="en-US" sz="4600" b="1" dirty="0" smtClean="0">
                <a:solidFill>
                  <a:srgbClr val="C00000"/>
                </a:solidFill>
                <a:latin typeface="Comic Sans MS" pitchFamily="66" charset="0"/>
              </a:rPr>
              <a:t>	</a:t>
            </a:r>
            <a:r>
              <a:rPr lang="en-US" sz="4600" b="1" dirty="0" smtClean="0">
                <a:latin typeface="Comic Sans MS" pitchFamily="66" charset="0"/>
              </a:rPr>
              <a:t>		</a:t>
            </a:r>
          </a:p>
          <a:p>
            <a:pPr>
              <a:buNone/>
            </a:pPr>
            <a:r>
              <a:rPr lang="en-US" sz="4600" b="1" dirty="0" smtClean="0">
                <a:latin typeface="Comic Sans MS" pitchFamily="66" charset="0"/>
              </a:rPr>
              <a:t>		2)  1.248 X 10</a:t>
            </a:r>
            <a:r>
              <a:rPr lang="en-US" sz="4600" b="1" baseline="30000" dirty="0" smtClean="0">
                <a:latin typeface="Comic Sans MS" pitchFamily="66" charset="0"/>
              </a:rPr>
              <a:t>-6</a:t>
            </a:r>
          </a:p>
          <a:p>
            <a:pPr>
              <a:buNone/>
            </a:pPr>
            <a:r>
              <a:rPr lang="en-US" sz="4600" b="1" baseline="30000" dirty="0" smtClean="0">
                <a:latin typeface="Comic Sans MS" pitchFamily="66" charset="0"/>
              </a:rPr>
              <a:t>		</a:t>
            </a:r>
            <a:r>
              <a:rPr lang="en-US" sz="4600" b="1" dirty="0" smtClean="0">
                <a:latin typeface="Comic Sans MS" pitchFamily="66" charset="0"/>
              </a:rPr>
              <a:t>     </a:t>
            </a:r>
            <a:r>
              <a:rPr lang="en-US" sz="4600" b="1" dirty="0" smtClean="0">
                <a:solidFill>
                  <a:srgbClr val="C00000"/>
                </a:solidFill>
                <a:latin typeface="Comic Sans MS" pitchFamily="66" charset="0"/>
              </a:rPr>
              <a:t>.000001248</a:t>
            </a:r>
          </a:p>
          <a:p>
            <a:pPr>
              <a:buNone/>
            </a:pPr>
            <a:r>
              <a:rPr lang="en-US" sz="4600" b="1" dirty="0" smtClean="0">
                <a:latin typeface="Comic Sans MS" pitchFamily="66" charset="0"/>
              </a:rPr>
              <a:t>		3)  6.123 X 10</a:t>
            </a:r>
            <a:r>
              <a:rPr lang="en-US" sz="4600" b="1" baseline="30000" dirty="0" smtClean="0">
                <a:latin typeface="Comic Sans MS" pitchFamily="66" charset="0"/>
              </a:rPr>
              <a:t>-5</a:t>
            </a:r>
          </a:p>
          <a:p>
            <a:pPr>
              <a:buNone/>
            </a:pPr>
            <a:r>
              <a:rPr lang="en-US" sz="4600" b="1" baseline="30000" dirty="0" smtClean="0">
                <a:latin typeface="Comic Sans MS" pitchFamily="66" charset="0"/>
              </a:rPr>
              <a:t>			</a:t>
            </a:r>
            <a:r>
              <a:rPr lang="en-US" sz="4600" b="1" dirty="0" smtClean="0">
                <a:solidFill>
                  <a:srgbClr val="C00000"/>
                </a:solidFill>
                <a:latin typeface="Comic Sans MS" pitchFamily="66" charset="0"/>
              </a:rPr>
              <a:t>.00006123</a:t>
            </a:r>
            <a:r>
              <a:rPr lang="en-US" sz="4600" b="1" dirty="0" smtClean="0">
                <a:latin typeface="Comic Sans MS" pitchFamily="66" charset="0"/>
              </a:rPr>
              <a:t>		</a:t>
            </a:r>
          </a:p>
          <a:p>
            <a:pPr>
              <a:buNone/>
            </a:pPr>
            <a:r>
              <a:rPr lang="en-US" sz="4600" b="1" dirty="0" smtClean="0">
                <a:latin typeface="Comic Sans MS" pitchFamily="66" charset="0"/>
              </a:rPr>
              <a:t>		4)  0.00000306</a:t>
            </a:r>
          </a:p>
          <a:p>
            <a:pPr>
              <a:buNone/>
            </a:pPr>
            <a:r>
              <a:rPr lang="en-US" sz="4600" b="1" dirty="0" smtClean="0">
                <a:latin typeface="Comic Sans MS" pitchFamily="66" charset="0"/>
              </a:rPr>
              <a:t>			</a:t>
            </a:r>
            <a:r>
              <a:rPr lang="en-US" sz="4600" b="1" dirty="0" smtClean="0">
                <a:solidFill>
                  <a:srgbClr val="C00000"/>
                </a:solidFill>
                <a:latin typeface="Comic Sans MS" pitchFamily="66" charset="0"/>
              </a:rPr>
              <a:t>3.06 X 10</a:t>
            </a:r>
            <a:r>
              <a:rPr lang="en-US" sz="4600" b="1" baseline="30000" dirty="0" smtClean="0">
                <a:solidFill>
                  <a:srgbClr val="C00000"/>
                </a:solidFill>
                <a:latin typeface="Comic Sans MS" pitchFamily="66" charset="0"/>
              </a:rPr>
              <a:t>-6</a:t>
            </a:r>
            <a:endParaRPr lang="en-US" sz="4600" b="1" dirty="0" smtClean="0">
              <a:solidFill>
                <a:srgbClr val="C00000"/>
              </a:solidFill>
              <a:latin typeface="Comic Sans MS" pitchFamily="66" charset="0"/>
            </a:endParaRPr>
          </a:p>
          <a:p>
            <a:pPr>
              <a:buNone/>
            </a:pPr>
            <a:r>
              <a:rPr lang="en-US" sz="4600" b="1" dirty="0" smtClean="0">
                <a:latin typeface="Comic Sans MS" pitchFamily="66" charset="0"/>
              </a:rPr>
              <a:t>		5)  0.000892</a:t>
            </a:r>
          </a:p>
          <a:p>
            <a:pPr>
              <a:buNone/>
            </a:pPr>
            <a:r>
              <a:rPr lang="en-US" sz="4600" b="1" dirty="0" smtClean="0">
                <a:latin typeface="Comic Sans MS" pitchFamily="66" charset="0"/>
              </a:rPr>
              <a:t>		</a:t>
            </a:r>
            <a:r>
              <a:rPr lang="en-US" sz="4600" b="1" dirty="0" smtClean="0">
                <a:solidFill>
                  <a:srgbClr val="C00000"/>
                </a:solidFill>
                <a:latin typeface="Comic Sans MS" pitchFamily="66" charset="0"/>
              </a:rPr>
              <a:t>	8.92 X 10</a:t>
            </a:r>
            <a:r>
              <a:rPr lang="en-US" sz="4600" b="1" baseline="30000" dirty="0" smtClean="0">
                <a:solidFill>
                  <a:srgbClr val="C00000"/>
                </a:solidFill>
                <a:latin typeface="Comic Sans MS" pitchFamily="66" charset="0"/>
              </a:rPr>
              <a:t>-4</a:t>
            </a:r>
            <a:r>
              <a:rPr lang="en-US" sz="4600" b="1" dirty="0" smtClean="0">
                <a:solidFill>
                  <a:srgbClr val="C00000"/>
                </a:solidFill>
                <a:latin typeface="Comic Sans MS" pitchFamily="66" charset="0"/>
              </a:rPr>
              <a:t>	</a:t>
            </a:r>
          </a:p>
          <a:p>
            <a:pPr>
              <a:buNone/>
            </a:pPr>
            <a:r>
              <a:rPr lang="en-US" sz="4600" b="1" dirty="0" smtClean="0">
                <a:latin typeface="Comic Sans MS" pitchFamily="66" charset="0"/>
              </a:rPr>
              <a:t>	</a:t>
            </a:r>
          </a:p>
          <a:p>
            <a:pPr>
              <a:buNone/>
            </a:pPr>
            <a:r>
              <a:rPr lang="en-US" sz="4200" b="1" dirty="0" smtClean="0">
                <a:latin typeface="Comic Sans MS" pitchFamily="66" charset="0"/>
              </a:rPr>
              <a:t>						</a:t>
            </a:r>
            <a:endParaRPr lang="en-US" sz="4200" b="1" dirty="0">
              <a:latin typeface="Comic Sans MS" pitchFamily="66" charset="0"/>
            </a:endParaRPr>
          </a:p>
        </p:txBody>
      </p:sp>
    </p:spTree>
    <p:extLst>
      <p:ext uri="{BB962C8B-B14F-4D97-AF65-F5344CB8AC3E}">
        <p14:creationId xmlns:p14="http://schemas.microsoft.com/office/powerpoint/2010/main" val="889316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linds(horizontal)">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blinds(horizontal)">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blinds(horizontal)">
                                      <p:cBhvr>
                                        <p:cTn id="22" dur="500"/>
                                        <p:tgtEl>
                                          <p:spTgt spid="4">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blinds(horizontal)">
                                      <p:cBhvr>
                                        <p:cTn id="2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normAutofit fontScale="85000" lnSpcReduction="10000"/>
          </a:bodyPr>
          <a:lstStyle/>
          <a:p>
            <a:pPr>
              <a:buNone/>
            </a:pPr>
            <a:r>
              <a:rPr lang="en-US" sz="4300" b="1" dirty="0" smtClean="0"/>
              <a:t>	</a:t>
            </a:r>
            <a:endParaRPr lang="en-US" sz="4700" b="1" dirty="0" smtClean="0"/>
          </a:p>
          <a:p>
            <a:pPr>
              <a:buNone/>
            </a:pPr>
            <a:r>
              <a:rPr lang="en-US" sz="4400" b="1" dirty="0" smtClean="0"/>
              <a:t>The nucleus of a human cell is about</a:t>
            </a:r>
          </a:p>
          <a:p>
            <a:pPr>
              <a:buNone/>
            </a:pPr>
            <a:r>
              <a:rPr lang="en-US" sz="4400" b="1" dirty="0" smtClean="0"/>
              <a:t>	 7 X 10</a:t>
            </a:r>
            <a:r>
              <a:rPr lang="en-US" sz="4400" b="1" baseline="30000" dirty="0" smtClean="0"/>
              <a:t>-6</a:t>
            </a:r>
            <a:r>
              <a:rPr lang="en-US" sz="4400" b="1" dirty="0" smtClean="0"/>
              <a:t> meters in diameter.  What is the length in standard notation? </a:t>
            </a:r>
            <a:endParaRPr lang="en-US" sz="4300" b="1" dirty="0" smtClean="0"/>
          </a:p>
          <a:p>
            <a:endParaRPr lang="en-US" b="1" dirty="0" smtClean="0"/>
          </a:p>
          <a:p>
            <a:endParaRPr lang="en-US" b="1" dirty="0" smtClean="0"/>
          </a:p>
          <a:p>
            <a:endParaRPr lang="en-US" b="1" dirty="0" smtClean="0"/>
          </a:p>
          <a:p>
            <a:endParaRPr lang="en-US" b="1" dirty="0" smtClean="0"/>
          </a:p>
          <a:p>
            <a:endParaRPr lang="en-US" b="1" dirty="0" smtClean="0"/>
          </a:p>
          <a:p>
            <a:pPr>
              <a:buNone/>
            </a:pPr>
            <a:r>
              <a:rPr lang="en-US" sz="5200" b="1" dirty="0" smtClean="0">
                <a:solidFill>
                  <a:srgbClr val="C00000"/>
                </a:solidFill>
              </a:rPr>
              <a:t>	.000007</a:t>
            </a:r>
            <a:r>
              <a:rPr lang="en-US" b="1" dirty="0" smtClean="0"/>
              <a:t/>
            </a:r>
            <a:br>
              <a:rPr lang="en-US" b="1" dirty="0" smtClean="0"/>
            </a:br>
            <a:endParaRPr lang="en-US" dirty="0"/>
          </a:p>
        </p:txBody>
      </p:sp>
      <p:pic>
        <p:nvPicPr>
          <p:cNvPr id="4" name="Content Placeholder 3" descr="C:\Program Files\Microsoft Office\Media\CntCD1\ClipArt7\j0301072.wmf"/>
          <p:cNvPicPr>
            <a:picLocks noChangeAspect="1" noChangeArrowheads="1"/>
          </p:cNvPicPr>
          <p:nvPr/>
        </p:nvPicPr>
        <p:blipFill>
          <a:blip r:embed="rId2"/>
          <a:srcRect/>
          <a:stretch>
            <a:fillRect/>
          </a:stretch>
        </p:blipFill>
        <p:spPr bwMode="auto">
          <a:xfrm>
            <a:off x="3657600" y="3429000"/>
            <a:ext cx="1828800" cy="1828800"/>
          </a:xfrm>
          <a:prstGeom prst="rect">
            <a:avLst/>
          </a:prstGeom>
          <a:noFill/>
        </p:spPr>
      </p:pic>
    </p:spTree>
    <p:extLst>
      <p:ext uri="{BB962C8B-B14F-4D97-AF65-F5344CB8AC3E}">
        <p14:creationId xmlns:p14="http://schemas.microsoft.com/office/powerpoint/2010/main" val="63237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blinds(horizontal)">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lstStyle/>
          <a:p>
            <a:endParaRPr lang="en-US" dirty="0"/>
          </a:p>
        </p:txBody>
      </p:sp>
      <p:sp>
        <p:nvSpPr>
          <p:cNvPr id="3" name="Content Placeholder 2"/>
          <p:cNvSpPr>
            <a:spLocks noGrp="1"/>
          </p:cNvSpPr>
          <p:nvPr>
            <p:ph idx="1"/>
          </p:nvPr>
        </p:nvSpPr>
        <p:spPr>
          <a:xfrm>
            <a:off x="457200" y="4038600"/>
            <a:ext cx="8229600" cy="2590800"/>
          </a:xfrm>
        </p:spPr>
        <p:txBody>
          <a:bodyPr>
            <a:normAutofit/>
          </a:bodyPr>
          <a:lstStyle/>
          <a:p>
            <a:pPr algn="ctr">
              <a:buNone/>
            </a:pPr>
            <a:r>
              <a:rPr lang="en-US" dirty="0" smtClean="0"/>
              <a:t>	</a:t>
            </a:r>
            <a:r>
              <a:rPr lang="en-US" b="1" dirty="0" smtClean="0">
                <a:latin typeface="Comic Sans MS" pitchFamily="66" charset="0"/>
              </a:rPr>
              <a:t>A ribosome, another part of a cell, is about 0.000000003 of a meter in diameter.  Write the length in scientific notation.</a:t>
            </a:r>
          </a:p>
          <a:p>
            <a:pPr algn="ctr">
              <a:buNone/>
            </a:pPr>
            <a:r>
              <a:rPr lang="en-US" b="1" dirty="0" smtClean="0">
                <a:solidFill>
                  <a:srgbClr val="C00000"/>
                </a:solidFill>
                <a:latin typeface="Comic Sans MS" pitchFamily="66" charset="0"/>
              </a:rPr>
              <a:t>3 X 10</a:t>
            </a:r>
            <a:r>
              <a:rPr lang="en-US" b="1" baseline="30000" dirty="0" smtClean="0">
                <a:solidFill>
                  <a:srgbClr val="C00000"/>
                </a:solidFill>
                <a:latin typeface="Comic Sans MS" pitchFamily="66" charset="0"/>
              </a:rPr>
              <a:t>-9</a:t>
            </a:r>
            <a:endParaRPr lang="en-US" b="1" dirty="0">
              <a:solidFill>
                <a:srgbClr val="C00000"/>
              </a:solidFill>
              <a:latin typeface="Comic Sans MS" pitchFamily="66" charset="0"/>
            </a:endParaRPr>
          </a:p>
        </p:txBody>
      </p:sp>
      <p:pic>
        <p:nvPicPr>
          <p:cNvPr id="57347" name="Picture 3" descr="C:\Program Files\Microsoft Office\Media\CntCD1\ClipArt6\j0297371.wmf"/>
          <p:cNvPicPr>
            <a:picLocks noChangeAspect="1" noChangeArrowheads="1"/>
          </p:cNvPicPr>
          <p:nvPr/>
        </p:nvPicPr>
        <p:blipFill>
          <a:blip r:embed="rId2"/>
          <a:srcRect/>
          <a:stretch>
            <a:fillRect/>
          </a:stretch>
        </p:blipFill>
        <p:spPr bwMode="auto">
          <a:xfrm>
            <a:off x="2590800" y="0"/>
            <a:ext cx="4043629" cy="3922984"/>
          </a:xfrm>
          <a:prstGeom prst="rect">
            <a:avLst/>
          </a:prstGeom>
          <a:noFill/>
        </p:spPr>
      </p:pic>
    </p:spTree>
    <p:extLst>
      <p:ext uri="{BB962C8B-B14F-4D97-AF65-F5344CB8AC3E}">
        <p14:creationId xmlns:p14="http://schemas.microsoft.com/office/powerpoint/2010/main" val="127348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1295400" y="381000"/>
            <a:ext cx="6777038" cy="1143000"/>
          </a:xfrm>
          <a:ln w="38100" cap="flat">
            <a:solidFill>
              <a:schemeClr val="hlink"/>
            </a:solidFill>
          </a:ln>
        </p:spPr>
        <p:txBody>
          <a:bodyPr lIns="91440" tIns="45720" rIns="91440" bIns="45720"/>
          <a:lstStyle/>
          <a:p>
            <a:pPr>
              <a:defRPr/>
            </a:pPr>
            <a:r>
              <a:rPr lang="en-US" sz="3200" smtClean="0">
                <a:solidFill>
                  <a:srgbClr val="FF9933"/>
                </a:solidFill>
                <a:effectLst>
                  <a:outerShdw blurRad="38100" dist="38100" dir="2700000" algn="tl">
                    <a:srgbClr val="000000"/>
                  </a:outerShdw>
                </a:effectLst>
                <a:latin typeface="Comic Sans MS" pitchFamily="66" charset="0"/>
              </a:rPr>
              <a:t>Some Tools for Measurement</a:t>
            </a:r>
            <a:endParaRPr lang="en-US" smtClean="0">
              <a:solidFill>
                <a:srgbClr val="FF9933"/>
              </a:solidFill>
              <a:effectLst>
                <a:outerShdw blurRad="38100" dist="38100" dir="2700000" algn="tl">
                  <a:srgbClr val="000000"/>
                </a:outerShdw>
              </a:effectLst>
              <a:latin typeface="Comic Sans MS" pitchFamily="66" charset="0"/>
            </a:endParaRPr>
          </a:p>
        </p:txBody>
      </p:sp>
      <p:sp>
        <p:nvSpPr>
          <p:cNvPr id="3080" name="Rectangle 3"/>
          <p:cNvSpPr>
            <a:spLocks noGrp="1" noChangeArrowheads="1"/>
          </p:cNvSpPr>
          <p:nvPr>
            <p:ph idx="1"/>
          </p:nvPr>
        </p:nvSpPr>
        <p:spPr>
          <a:xfrm>
            <a:off x="685800" y="1981200"/>
            <a:ext cx="7772400" cy="4572000"/>
          </a:xfrm>
        </p:spPr>
        <p:txBody>
          <a:bodyPr/>
          <a:lstStyle/>
          <a:p>
            <a:pPr>
              <a:buFontTx/>
              <a:buNone/>
            </a:pPr>
            <a:r>
              <a:rPr lang="en-US" smtClean="0"/>
              <a:t> </a:t>
            </a:r>
          </a:p>
        </p:txBody>
      </p:sp>
      <p:graphicFrame>
        <p:nvGraphicFramePr>
          <p:cNvPr id="3074" name="Object 4"/>
          <p:cNvGraphicFramePr>
            <a:graphicFrameLocks noChangeAspect="1"/>
          </p:cNvGraphicFramePr>
          <p:nvPr/>
        </p:nvGraphicFramePr>
        <p:xfrm>
          <a:off x="228600" y="1905000"/>
          <a:ext cx="966788" cy="2286000"/>
        </p:xfrm>
        <a:graphic>
          <a:graphicData uri="http://schemas.openxmlformats.org/presentationml/2006/ole">
            <mc:AlternateContent xmlns:mc="http://schemas.openxmlformats.org/markup-compatibility/2006">
              <mc:Choice xmlns:v="urn:schemas-microsoft-com:vml" Requires="v">
                <p:oleObj spid="_x0000_s51226" name="Clip" r:id="rId4" imgW="966960" imgH="2286000" progId="MS_ClipArt_Gallery.2">
                  <p:embed/>
                </p:oleObj>
              </mc:Choice>
              <mc:Fallback>
                <p:oleObj name="Clip" r:id="rId4" imgW="966960" imgH="228600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905000"/>
                        <a:ext cx="966788" cy="228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5"/>
          <p:cNvGraphicFramePr>
            <a:graphicFrameLocks noChangeAspect="1"/>
          </p:cNvGraphicFramePr>
          <p:nvPr/>
        </p:nvGraphicFramePr>
        <p:xfrm>
          <a:off x="1752600" y="3200400"/>
          <a:ext cx="2286000" cy="622300"/>
        </p:xfrm>
        <a:graphic>
          <a:graphicData uri="http://schemas.openxmlformats.org/presentationml/2006/ole">
            <mc:AlternateContent xmlns:mc="http://schemas.openxmlformats.org/markup-compatibility/2006">
              <mc:Choice xmlns:v="urn:schemas-microsoft-com:vml" Requires="v">
                <p:oleObj spid="_x0000_s51227" name="Clip" r:id="rId6" imgW="2286000" imgH="623520" progId="MS_ClipArt_Gallery.2">
                  <p:embed/>
                </p:oleObj>
              </mc:Choice>
              <mc:Fallback>
                <p:oleObj name="Clip" r:id="rId6" imgW="2286000" imgH="623520" progId="MS_ClipArt_Gallery.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52600" y="3200400"/>
                        <a:ext cx="2286000" cy="622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6" name="Object 6"/>
          <p:cNvGraphicFramePr>
            <a:graphicFrameLocks noChangeAspect="1"/>
          </p:cNvGraphicFramePr>
          <p:nvPr/>
        </p:nvGraphicFramePr>
        <p:xfrm>
          <a:off x="3048000" y="3962400"/>
          <a:ext cx="2071688" cy="2286000"/>
        </p:xfrm>
        <a:graphic>
          <a:graphicData uri="http://schemas.openxmlformats.org/presentationml/2006/ole">
            <mc:AlternateContent xmlns:mc="http://schemas.openxmlformats.org/markup-compatibility/2006">
              <mc:Choice xmlns:v="urn:schemas-microsoft-com:vml" Requires="v">
                <p:oleObj spid="_x0000_s51228" name="Clip" r:id="rId8" imgW="2072520" imgH="2286360" progId="MS_ClipArt_Gallery.2">
                  <p:embed/>
                </p:oleObj>
              </mc:Choice>
              <mc:Fallback>
                <p:oleObj name="Clip" r:id="rId8" imgW="2072520" imgH="2286360" progId="MS_ClipArt_Gallery.2">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8000" y="3962400"/>
                        <a:ext cx="2071688" cy="228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7" name="Object 7"/>
          <p:cNvGraphicFramePr>
            <a:graphicFrameLocks noChangeAspect="1"/>
          </p:cNvGraphicFramePr>
          <p:nvPr/>
        </p:nvGraphicFramePr>
        <p:xfrm>
          <a:off x="1676400" y="1828800"/>
          <a:ext cx="977900" cy="1117600"/>
        </p:xfrm>
        <a:graphic>
          <a:graphicData uri="http://schemas.openxmlformats.org/presentationml/2006/ole">
            <mc:AlternateContent xmlns:mc="http://schemas.openxmlformats.org/markup-compatibility/2006">
              <mc:Choice xmlns:v="urn:schemas-microsoft-com:vml" Requires="v">
                <p:oleObj spid="_x0000_s51229" name="Clip" r:id="rId10" imgW="644400" imgH="736920" progId="MS_ClipArt_Gallery.2">
                  <p:embed/>
                </p:oleObj>
              </mc:Choice>
              <mc:Fallback>
                <p:oleObj name="Clip" r:id="rId10" imgW="644400" imgH="736920" progId="MS_ClipArt_Gallery.2">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76400" y="1828800"/>
                        <a:ext cx="977900" cy="111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8" name="Object 8"/>
          <p:cNvGraphicFramePr>
            <a:graphicFrameLocks noChangeAspect="1"/>
          </p:cNvGraphicFramePr>
          <p:nvPr/>
        </p:nvGraphicFramePr>
        <p:xfrm>
          <a:off x="381000" y="4648200"/>
          <a:ext cx="2057400" cy="1744663"/>
        </p:xfrm>
        <a:graphic>
          <a:graphicData uri="http://schemas.openxmlformats.org/presentationml/2006/ole">
            <mc:AlternateContent xmlns:mc="http://schemas.openxmlformats.org/markup-compatibility/2006">
              <mc:Choice xmlns:v="urn:schemas-microsoft-com:vml" Requires="v">
                <p:oleObj spid="_x0000_s51230" name="Clip" r:id="rId12" imgW="4212720" imgH="3573000" progId="MS_ClipArt_Gallery.2">
                  <p:embed/>
                </p:oleObj>
              </mc:Choice>
              <mc:Fallback>
                <p:oleObj name="Clip" r:id="rId12" imgW="4212720" imgH="3573000" progId="MS_ClipArt_Gallery.2">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1000" y="4648200"/>
                        <a:ext cx="2057400" cy="174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6265" name="Rectangle 9"/>
          <p:cNvSpPr>
            <a:spLocks noChangeArrowheads="1"/>
          </p:cNvSpPr>
          <p:nvPr/>
        </p:nvSpPr>
        <p:spPr bwMode="auto">
          <a:xfrm>
            <a:off x="5486400" y="1981200"/>
            <a:ext cx="3352800" cy="4419600"/>
          </a:xfrm>
          <a:prstGeom prst="rect">
            <a:avLst/>
          </a:prstGeom>
          <a:noFill/>
          <a:ln w="12700">
            <a:noFill/>
            <a:miter lim="800000"/>
            <a:headEnd/>
            <a:tailEnd/>
          </a:ln>
          <a:effectLst/>
        </p:spPr>
        <p:txBody>
          <a:bodyPr lIns="90487" tIns="44450" rIns="90487" bIns="44450"/>
          <a:lstStyle/>
          <a:p>
            <a:pPr marL="285750" indent="-285750" algn="l">
              <a:lnSpc>
                <a:spcPct val="90000"/>
              </a:lnSpc>
              <a:spcBef>
                <a:spcPct val="30000"/>
              </a:spcBef>
              <a:buSzPct val="100000"/>
              <a:defRPr/>
            </a:pPr>
            <a:r>
              <a:rPr lang="en-US" sz="2800" i="0">
                <a:effectLst>
                  <a:outerShdw blurRad="38100" dist="38100" dir="2700000" algn="tl">
                    <a:srgbClr val="FFFFFF"/>
                  </a:outerShdw>
                </a:effectLst>
              </a:rPr>
              <a:t>	</a:t>
            </a:r>
            <a:r>
              <a:rPr lang="en-US" sz="2800" b="0" i="0">
                <a:solidFill>
                  <a:srgbClr val="F8F8F8"/>
                </a:solidFill>
                <a:effectLst>
                  <a:outerShdw blurRad="38100" dist="38100" dir="2700000" algn="tl">
                    <a:srgbClr val="000000"/>
                  </a:outerShdw>
                </a:effectLst>
              </a:rPr>
              <a:t>Which tool(s) would you use to measure:</a:t>
            </a:r>
          </a:p>
          <a:p>
            <a:pPr marL="285750" indent="-285750" algn="l">
              <a:lnSpc>
                <a:spcPct val="90000"/>
              </a:lnSpc>
              <a:spcBef>
                <a:spcPct val="30000"/>
              </a:spcBef>
              <a:buSzPct val="100000"/>
              <a:defRPr/>
            </a:pPr>
            <a:r>
              <a:rPr lang="en-US" sz="2800" b="0" i="0">
                <a:solidFill>
                  <a:srgbClr val="F8F8F8"/>
                </a:solidFill>
                <a:effectLst>
                  <a:outerShdw blurRad="38100" dist="38100" dir="2700000" algn="tl">
                    <a:srgbClr val="000000"/>
                  </a:outerShdw>
                </a:effectLst>
              </a:rPr>
              <a:t>	</a:t>
            </a:r>
            <a:r>
              <a:rPr lang="en-US" sz="2800" b="0" i="0">
                <a:solidFill>
                  <a:srgbClr val="66FF33"/>
                </a:solidFill>
                <a:effectLst>
                  <a:outerShdw blurRad="38100" dist="38100" dir="2700000" algn="tl">
                    <a:srgbClr val="000000"/>
                  </a:outerShdw>
                </a:effectLst>
              </a:rPr>
              <a:t>A.</a:t>
            </a:r>
            <a:r>
              <a:rPr lang="en-US" sz="2800" b="0" i="0">
                <a:solidFill>
                  <a:srgbClr val="F8F8F8"/>
                </a:solidFill>
                <a:effectLst>
                  <a:outerShdw blurRad="38100" dist="38100" dir="2700000" algn="tl">
                    <a:srgbClr val="000000"/>
                  </a:outerShdw>
                </a:effectLst>
              </a:rPr>
              <a:t> temperature</a:t>
            </a:r>
          </a:p>
          <a:p>
            <a:pPr marL="285750" indent="-285750" algn="l">
              <a:lnSpc>
                <a:spcPct val="90000"/>
              </a:lnSpc>
              <a:spcBef>
                <a:spcPct val="30000"/>
              </a:spcBef>
              <a:buSzPct val="100000"/>
              <a:defRPr/>
            </a:pPr>
            <a:r>
              <a:rPr lang="en-US" sz="2800" b="0" i="0">
                <a:solidFill>
                  <a:srgbClr val="F8F8F8"/>
                </a:solidFill>
                <a:effectLst>
                  <a:outerShdw blurRad="38100" dist="38100" dir="2700000" algn="tl">
                    <a:srgbClr val="000000"/>
                  </a:outerShdw>
                </a:effectLst>
              </a:rPr>
              <a:t>	</a:t>
            </a:r>
            <a:r>
              <a:rPr lang="en-US" sz="2800" b="0" i="0">
                <a:solidFill>
                  <a:srgbClr val="66FF33"/>
                </a:solidFill>
                <a:effectLst>
                  <a:outerShdw blurRad="38100" dist="38100" dir="2700000" algn="tl">
                    <a:srgbClr val="000000"/>
                  </a:outerShdw>
                </a:effectLst>
              </a:rPr>
              <a:t>B.</a:t>
            </a:r>
            <a:r>
              <a:rPr lang="en-US" sz="2800" b="0" i="0">
                <a:solidFill>
                  <a:srgbClr val="F8F8F8"/>
                </a:solidFill>
                <a:effectLst>
                  <a:outerShdw blurRad="38100" dist="38100" dir="2700000" algn="tl">
                    <a:srgbClr val="000000"/>
                  </a:outerShdw>
                </a:effectLst>
              </a:rPr>
              <a:t> volume</a:t>
            </a:r>
          </a:p>
          <a:p>
            <a:pPr marL="285750" indent="-285750" algn="l">
              <a:lnSpc>
                <a:spcPct val="90000"/>
              </a:lnSpc>
              <a:spcBef>
                <a:spcPct val="30000"/>
              </a:spcBef>
              <a:buSzPct val="100000"/>
              <a:defRPr/>
            </a:pPr>
            <a:r>
              <a:rPr lang="en-US" sz="2800" b="0" i="0">
                <a:solidFill>
                  <a:srgbClr val="F8F8F8"/>
                </a:solidFill>
                <a:effectLst>
                  <a:outerShdw blurRad="38100" dist="38100" dir="2700000" algn="tl">
                    <a:srgbClr val="000000"/>
                  </a:outerShdw>
                </a:effectLst>
              </a:rPr>
              <a:t>	</a:t>
            </a:r>
            <a:r>
              <a:rPr lang="en-US" sz="2800" b="0" i="0">
                <a:solidFill>
                  <a:srgbClr val="66FF33"/>
                </a:solidFill>
                <a:effectLst>
                  <a:outerShdw blurRad="38100" dist="38100" dir="2700000" algn="tl">
                    <a:srgbClr val="000000"/>
                  </a:outerShdw>
                </a:effectLst>
              </a:rPr>
              <a:t>C.</a:t>
            </a:r>
            <a:r>
              <a:rPr lang="en-US" sz="2800" b="0" i="0">
                <a:solidFill>
                  <a:srgbClr val="F8F8F8"/>
                </a:solidFill>
                <a:effectLst>
                  <a:outerShdw blurRad="38100" dist="38100" dir="2700000" algn="tl">
                    <a:srgbClr val="000000"/>
                  </a:outerShdw>
                </a:effectLst>
              </a:rPr>
              <a:t> time		</a:t>
            </a:r>
          </a:p>
          <a:p>
            <a:pPr marL="285750" indent="-285750" algn="l">
              <a:lnSpc>
                <a:spcPct val="90000"/>
              </a:lnSpc>
              <a:spcBef>
                <a:spcPct val="30000"/>
              </a:spcBef>
              <a:buSzPct val="100000"/>
              <a:defRPr/>
            </a:pPr>
            <a:r>
              <a:rPr lang="en-US" sz="2800" b="0" i="0">
                <a:solidFill>
                  <a:srgbClr val="F8F8F8"/>
                </a:solidFill>
                <a:effectLst>
                  <a:outerShdw blurRad="38100" dist="38100" dir="2700000" algn="tl">
                    <a:srgbClr val="000000"/>
                  </a:outerShdw>
                </a:effectLst>
              </a:rPr>
              <a:t>	</a:t>
            </a:r>
            <a:r>
              <a:rPr lang="en-US" sz="2800" b="0" i="0">
                <a:solidFill>
                  <a:srgbClr val="66FF33"/>
                </a:solidFill>
                <a:effectLst>
                  <a:outerShdw blurRad="38100" dist="38100" dir="2700000" algn="tl">
                    <a:srgbClr val="000000"/>
                  </a:outerShdw>
                </a:effectLst>
              </a:rPr>
              <a:t>D.</a:t>
            </a:r>
            <a:r>
              <a:rPr lang="en-US" sz="2800" b="0" i="0">
                <a:solidFill>
                  <a:srgbClr val="F8F8F8"/>
                </a:solidFill>
                <a:effectLst>
                  <a:outerShdw blurRad="38100" dist="38100" dir="2700000" algn="tl">
                    <a:srgbClr val="000000"/>
                  </a:outerShdw>
                </a:effectLst>
              </a:rPr>
              <a:t> weight</a:t>
            </a:r>
            <a:r>
              <a:rPr lang="en-US" sz="2100" b="0" i="0">
                <a:solidFill>
                  <a:srgbClr val="F8F8F8"/>
                </a:solidFill>
                <a:effectLst>
                  <a:outerShdw blurRad="38100" dist="38100" dir="2700000" algn="tl">
                    <a:srgbClr val="000000"/>
                  </a:outerShdw>
                </a:effectLst>
              </a:rPr>
              <a:t>	</a:t>
            </a:r>
          </a:p>
        </p:txBody>
      </p:sp>
      <p:pic>
        <p:nvPicPr>
          <p:cNvPr id="96266" name="Round1.wav">
            <a:hlinkClick r:id="" action="ppaction://media"/>
          </p:cNvPr>
          <p:cNvPicPr>
            <a:picLocks noRot="1" noChangeAspect="1" noChangeArrowheads="1"/>
          </p:cNvPicPr>
          <p:nvPr>
            <a:audioFile r:link="rId2"/>
          </p:nvPr>
        </p:nvPicPr>
        <p:blipFill>
          <a:blip r:embed="rId14">
            <a:extLst>
              <a:ext uri="{28A0092B-C50C-407E-A947-70E740481C1C}">
                <a14:useLocalDpi xmlns:a14="http://schemas.microsoft.com/office/drawing/2010/main" val="0"/>
              </a:ext>
            </a:extLst>
          </a:blip>
          <a:srcRect/>
          <a:stretch>
            <a:fillRect/>
          </a:stretch>
        </p:blipFill>
        <p:spPr bwMode="auto">
          <a:xfrm>
            <a:off x="88392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14297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55690" fill="hold"/>
                                        <p:tgtEl>
                                          <p:spTgt spid="9626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6266"/>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652463" y="300038"/>
            <a:ext cx="7772400" cy="1144587"/>
          </a:xfrm>
          <a:ln w="38100">
            <a:solidFill>
              <a:schemeClr val="hlink"/>
            </a:solidFill>
            <a:miter lim="800000"/>
            <a:headEnd/>
            <a:tailEnd/>
          </a:ln>
        </p:spPr>
        <p:txBody>
          <a:bodyPr/>
          <a:lstStyle/>
          <a:p>
            <a:r>
              <a:rPr lang="en-US" sz="3200" smtClean="0">
                <a:solidFill>
                  <a:srgbClr val="FFA27C"/>
                </a:solidFill>
                <a:latin typeface="Comic Sans MS" pitchFamily="66" charset="0"/>
              </a:rPr>
              <a:t>Learning Check</a:t>
            </a:r>
            <a:r>
              <a:rPr lang="en-US" sz="3100" b="0" smtClean="0">
                <a:solidFill>
                  <a:schemeClr val="tx1"/>
                </a:solidFill>
              </a:rPr>
              <a:t> </a:t>
            </a:r>
            <a:endParaRPr lang="en-US" smtClean="0"/>
          </a:p>
        </p:txBody>
      </p:sp>
      <p:sp>
        <p:nvSpPr>
          <p:cNvPr id="110595" name="Rectangle 3"/>
          <p:cNvSpPr>
            <a:spLocks noGrp="1" noChangeArrowheads="1"/>
          </p:cNvSpPr>
          <p:nvPr>
            <p:ph idx="1"/>
          </p:nvPr>
        </p:nvSpPr>
        <p:spPr>
          <a:xfrm>
            <a:off x="508000" y="1981200"/>
            <a:ext cx="8418513" cy="4560888"/>
          </a:xfrm>
        </p:spPr>
        <p:txBody>
          <a:bodyPr/>
          <a:lstStyle/>
          <a:p>
            <a:pPr>
              <a:buFontTx/>
              <a:buNone/>
              <a:defRPr/>
            </a:pPr>
            <a:r>
              <a:rPr lang="en-US" sz="2800" b="0" smtClean="0">
                <a:solidFill>
                  <a:srgbClr val="F8F8F8"/>
                </a:solidFill>
                <a:effectLst>
                  <a:outerShdw blurRad="38100" dist="38100" dir="2700000" algn="tl">
                    <a:srgbClr val="000000"/>
                  </a:outerShdw>
                </a:effectLst>
              </a:rPr>
              <a:t>Match </a:t>
            </a:r>
            <a:r>
              <a:rPr lang="en-US" sz="2800" b="0" smtClean="0">
                <a:effectLst>
                  <a:outerShdw blurRad="38100" dist="38100" dir="2700000" algn="tl">
                    <a:srgbClr val="FFFFFF"/>
                  </a:outerShdw>
                </a:effectLst>
              </a:rPr>
              <a:t>    </a:t>
            </a:r>
            <a:r>
              <a:rPr lang="en-US" sz="2800" b="0" smtClean="0">
                <a:solidFill>
                  <a:srgbClr val="F7FC20"/>
                </a:solidFill>
                <a:effectLst>
                  <a:outerShdw blurRad="38100" dist="38100" dir="2700000" algn="tl">
                    <a:srgbClr val="000000"/>
                  </a:outerShdw>
                </a:effectLst>
              </a:rPr>
              <a:t>L)  length	  M)  mass	     V)  volume</a:t>
            </a:r>
            <a:r>
              <a:rPr lang="en-US" sz="2800" b="0" smtClean="0">
                <a:effectLst>
                  <a:outerShdw blurRad="38100" dist="38100" dir="2700000" algn="tl">
                    <a:srgbClr val="FFFFFF"/>
                  </a:outerShdw>
                </a:effectLst>
              </a:rPr>
              <a:t>   	</a:t>
            </a:r>
          </a:p>
          <a:p>
            <a:pPr>
              <a:lnSpc>
                <a:spcPct val="190000"/>
              </a:lnSpc>
              <a:buFontTx/>
              <a:buNone/>
              <a:defRPr/>
            </a:pPr>
            <a:r>
              <a:rPr lang="en-US" sz="2800" b="0" smtClean="0">
                <a:effectLst>
                  <a:outerShdw blurRad="38100" dist="38100" dir="2700000" algn="tl">
                    <a:srgbClr val="FFFFFF"/>
                  </a:outerShdw>
                </a:effectLst>
              </a:rPr>
              <a:t>	</a:t>
            </a:r>
            <a:r>
              <a:rPr lang="en-US" sz="2800" b="0" smtClean="0">
                <a:solidFill>
                  <a:srgbClr val="F8F8F8"/>
                </a:solidFill>
                <a:effectLst>
                  <a:outerShdw blurRad="38100" dist="38100" dir="2700000" algn="tl">
                    <a:srgbClr val="000000"/>
                  </a:outerShdw>
                </a:effectLst>
              </a:rPr>
              <a:t>____ A.    A bag of tomatoes is 4.6 kg.</a:t>
            </a:r>
          </a:p>
          <a:p>
            <a:pPr>
              <a:lnSpc>
                <a:spcPct val="190000"/>
              </a:lnSpc>
              <a:buFontTx/>
              <a:buNone/>
              <a:defRPr/>
            </a:pPr>
            <a:r>
              <a:rPr lang="en-US" sz="2800" b="0" smtClean="0">
                <a:solidFill>
                  <a:srgbClr val="F8F8F8"/>
                </a:solidFill>
                <a:effectLst>
                  <a:outerShdw blurRad="38100" dist="38100" dir="2700000" algn="tl">
                    <a:srgbClr val="000000"/>
                  </a:outerShdw>
                </a:effectLst>
              </a:rPr>
              <a:t>	____ B.    A person is 2.0 m tall.</a:t>
            </a:r>
          </a:p>
          <a:p>
            <a:pPr>
              <a:lnSpc>
                <a:spcPct val="190000"/>
              </a:lnSpc>
              <a:buFontTx/>
              <a:buNone/>
              <a:defRPr/>
            </a:pPr>
            <a:r>
              <a:rPr lang="en-US" sz="2800" b="0" smtClean="0">
                <a:solidFill>
                  <a:srgbClr val="F8F8F8"/>
                </a:solidFill>
                <a:effectLst>
                  <a:outerShdw blurRad="38100" dist="38100" dir="2700000" algn="tl">
                    <a:srgbClr val="000000"/>
                  </a:outerShdw>
                </a:effectLst>
              </a:rPr>
              <a:t>	____ C.    A medication contains 0.50 g Aspirin.</a:t>
            </a:r>
          </a:p>
          <a:p>
            <a:pPr>
              <a:lnSpc>
                <a:spcPct val="190000"/>
              </a:lnSpc>
              <a:buFontTx/>
              <a:buNone/>
              <a:defRPr/>
            </a:pPr>
            <a:r>
              <a:rPr lang="en-US" sz="2800" b="0" smtClean="0">
                <a:solidFill>
                  <a:srgbClr val="F8F8F8"/>
                </a:solidFill>
                <a:effectLst>
                  <a:outerShdw blurRad="38100" dist="38100" dir="2700000" algn="tl">
                    <a:srgbClr val="000000"/>
                  </a:outerShdw>
                </a:effectLst>
              </a:rPr>
              <a:t>	____ D.    A bottle contains 1.5 L of water.</a:t>
            </a:r>
          </a:p>
        </p:txBody>
      </p:sp>
      <p:graphicFrame>
        <p:nvGraphicFramePr>
          <p:cNvPr id="4098" name="Object 4"/>
          <p:cNvGraphicFramePr>
            <a:graphicFrameLocks noChangeAspect="1"/>
          </p:cNvGraphicFramePr>
          <p:nvPr/>
        </p:nvGraphicFramePr>
        <p:xfrm>
          <a:off x="7329488" y="3308350"/>
          <a:ext cx="1233487" cy="1241425"/>
        </p:xfrm>
        <a:graphic>
          <a:graphicData uri="http://schemas.openxmlformats.org/presentationml/2006/ole">
            <mc:AlternateContent xmlns:mc="http://schemas.openxmlformats.org/markup-compatibility/2006">
              <mc:Choice xmlns:v="urn:schemas-microsoft-com:vml" Requires="v">
                <p:oleObj spid="_x0000_s50182" name="Clip" r:id="rId4" imgW="2286000" imgH="2219760" progId="MS_ClipArt_Gallery.2">
                  <p:embed/>
                </p:oleObj>
              </mc:Choice>
              <mc:Fallback>
                <p:oleObj name="Clip" r:id="rId4" imgW="2286000" imgH="221976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9488" y="3308350"/>
                        <a:ext cx="1233487" cy="1241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0597" name="Text Box 5"/>
          <p:cNvSpPr txBox="1">
            <a:spLocks noChangeArrowheads="1"/>
          </p:cNvSpPr>
          <p:nvPr/>
        </p:nvSpPr>
        <p:spPr bwMode="auto">
          <a:xfrm>
            <a:off x="990600" y="2667000"/>
            <a:ext cx="60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600" b="1" i="1">
                <a:solidFill>
                  <a:schemeClr val="tx1"/>
                </a:solidFill>
                <a:latin typeface="Arial" charset="0"/>
              </a:defRPr>
            </a:lvl1pPr>
            <a:lvl2pPr marL="742950" indent="-285750">
              <a:defRPr sz="1600" b="1" i="1">
                <a:solidFill>
                  <a:schemeClr val="tx1"/>
                </a:solidFill>
                <a:latin typeface="Arial" charset="0"/>
              </a:defRPr>
            </a:lvl2pPr>
            <a:lvl3pPr marL="1143000" indent="-228600">
              <a:defRPr sz="1600" b="1" i="1">
                <a:solidFill>
                  <a:schemeClr val="tx1"/>
                </a:solidFill>
                <a:latin typeface="Arial" charset="0"/>
              </a:defRPr>
            </a:lvl3pPr>
            <a:lvl4pPr marL="1600200" indent="-228600">
              <a:defRPr sz="1600" b="1" i="1">
                <a:solidFill>
                  <a:schemeClr val="tx1"/>
                </a:solidFill>
                <a:latin typeface="Arial" charset="0"/>
              </a:defRPr>
            </a:lvl4pPr>
            <a:lvl5pPr marL="2057400" indent="-228600">
              <a:defRPr sz="1600" b="1" i="1">
                <a:solidFill>
                  <a:schemeClr val="tx1"/>
                </a:solidFill>
                <a:latin typeface="Arial" charset="0"/>
              </a:defRPr>
            </a:lvl5pPr>
            <a:lvl6pPr marL="2514600" indent="-228600" algn="ctr" eaLnBrk="0" fontAlgn="base" hangingPunct="0">
              <a:spcBef>
                <a:spcPct val="0"/>
              </a:spcBef>
              <a:spcAft>
                <a:spcPct val="0"/>
              </a:spcAft>
              <a:defRPr sz="1600" b="1" i="1">
                <a:solidFill>
                  <a:schemeClr val="tx1"/>
                </a:solidFill>
                <a:latin typeface="Arial" charset="0"/>
              </a:defRPr>
            </a:lvl6pPr>
            <a:lvl7pPr marL="2971800" indent="-228600" algn="ctr" eaLnBrk="0" fontAlgn="base" hangingPunct="0">
              <a:spcBef>
                <a:spcPct val="0"/>
              </a:spcBef>
              <a:spcAft>
                <a:spcPct val="0"/>
              </a:spcAft>
              <a:defRPr sz="1600" b="1" i="1">
                <a:solidFill>
                  <a:schemeClr val="tx1"/>
                </a:solidFill>
                <a:latin typeface="Arial" charset="0"/>
              </a:defRPr>
            </a:lvl7pPr>
            <a:lvl8pPr marL="3429000" indent="-228600" algn="ctr" eaLnBrk="0" fontAlgn="base" hangingPunct="0">
              <a:spcBef>
                <a:spcPct val="0"/>
              </a:spcBef>
              <a:spcAft>
                <a:spcPct val="0"/>
              </a:spcAft>
              <a:defRPr sz="1600" b="1" i="1">
                <a:solidFill>
                  <a:schemeClr val="tx1"/>
                </a:solidFill>
                <a:latin typeface="Arial" charset="0"/>
              </a:defRPr>
            </a:lvl8pPr>
            <a:lvl9pPr marL="3886200" indent="-228600" algn="ctr" eaLnBrk="0" fontAlgn="base" hangingPunct="0">
              <a:spcBef>
                <a:spcPct val="0"/>
              </a:spcBef>
              <a:spcAft>
                <a:spcPct val="0"/>
              </a:spcAft>
              <a:defRPr sz="1600" b="1" i="1">
                <a:solidFill>
                  <a:schemeClr val="tx1"/>
                </a:solidFill>
                <a:latin typeface="Arial" charset="0"/>
              </a:defRPr>
            </a:lvl9pPr>
          </a:lstStyle>
          <a:p>
            <a:pPr>
              <a:spcBef>
                <a:spcPct val="50000"/>
              </a:spcBef>
            </a:pPr>
            <a:r>
              <a:rPr lang="en-US" sz="3200" i="0">
                <a:solidFill>
                  <a:srgbClr val="F7FC20"/>
                </a:solidFill>
              </a:rPr>
              <a:t>M</a:t>
            </a:r>
          </a:p>
        </p:txBody>
      </p:sp>
      <p:sp>
        <p:nvSpPr>
          <p:cNvPr id="110598" name="Text Box 6"/>
          <p:cNvSpPr txBox="1">
            <a:spLocks noChangeArrowheads="1"/>
          </p:cNvSpPr>
          <p:nvPr/>
        </p:nvSpPr>
        <p:spPr bwMode="auto">
          <a:xfrm>
            <a:off x="990600" y="3505200"/>
            <a:ext cx="60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600" b="1" i="1">
                <a:solidFill>
                  <a:schemeClr val="tx1"/>
                </a:solidFill>
                <a:latin typeface="Arial" charset="0"/>
              </a:defRPr>
            </a:lvl1pPr>
            <a:lvl2pPr marL="742950" indent="-285750">
              <a:defRPr sz="1600" b="1" i="1">
                <a:solidFill>
                  <a:schemeClr val="tx1"/>
                </a:solidFill>
                <a:latin typeface="Arial" charset="0"/>
              </a:defRPr>
            </a:lvl2pPr>
            <a:lvl3pPr marL="1143000" indent="-228600">
              <a:defRPr sz="1600" b="1" i="1">
                <a:solidFill>
                  <a:schemeClr val="tx1"/>
                </a:solidFill>
                <a:latin typeface="Arial" charset="0"/>
              </a:defRPr>
            </a:lvl3pPr>
            <a:lvl4pPr marL="1600200" indent="-228600">
              <a:defRPr sz="1600" b="1" i="1">
                <a:solidFill>
                  <a:schemeClr val="tx1"/>
                </a:solidFill>
                <a:latin typeface="Arial" charset="0"/>
              </a:defRPr>
            </a:lvl4pPr>
            <a:lvl5pPr marL="2057400" indent="-228600">
              <a:defRPr sz="1600" b="1" i="1">
                <a:solidFill>
                  <a:schemeClr val="tx1"/>
                </a:solidFill>
                <a:latin typeface="Arial" charset="0"/>
              </a:defRPr>
            </a:lvl5pPr>
            <a:lvl6pPr marL="2514600" indent="-228600" algn="ctr" eaLnBrk="0" fontAlgn="base" hangingPunct="0">
              <a:spcBef>
                <a:spcPct val="0"/>
              </a:spcBef>
              <a:spcAft>
                <a:spcPct val="0"/>
              </a:spcAft>
              <a:defRPr sz="1600" b="1" i="1">
                <a:solidFill>
                  <a:schemeClr val="tx1"/>
                </a:solidFill>
                <a:latin typeface="Arial" charset="0"/>
              </a:defRPr>
            </a:lvl6pPr>
            <a:lvl7pPr marL="2971800" indent="-228600" algn="ctr" eaLnBrk="0" fontAlgn="base" hangingPunct="0">
              <a:spcBef>
                <a:spcPct val="0"/>
              </a:spcBef>
              <a:spcAft>
                <a:spcPct val="0"/>
              </a:spcAft>
              <a:defRPr sz="1600" b="1" i="1">
                <a:solidFill>
                  <a:schemeClr val="tx1"/>
                </a:solidFill>
                <a:latin typeface="Arial" charset="0"/>
              </a:defRPr>
            </a:lvl7pPr>
            <a:lvl8pPr marL="3429000" indent="-228600" algn="ctr" eaLnBrk="0" fontAlgn="base" hangingPunct="0">
              <a:spcBef>
                <a:spcPct val="0"/>
              </a:spcBef>
              <a:spcAft>
                <a:spcPct val="0"/>
              </a:spcAft>
              <a:defRPr sz="1600" b="1" i="1">
                <a:solidFill>
                  <a:schemeClr val="tx1"/>
                </a:solidFill>
                <a:latin typeface="Arial" charset="0"/>
              </a:defRPr>
            </a:lvl8pPr>
            <a:lvl9pPr marL="3886200" indent="-228600" algn="ctr" eaLnBrk="0" fontAlgn="base" hangingPunct="0">
              <a:spcBef>
                <a:spcPct val="0"/>
              </a:spcBef>
              <a:spcAft>
                <a:spcPct val="0"/>
              </a:spcAft>
              <a:defRPr sz="1600" b="1" i="1">
                <a:solidFill>
                  <a:schemeClr val="tx1"/>
                </a:solidFill>
                <a:latin typeface="Arial" charset="0"/>
              </a:defRPr>
            </a:lvl9pPr>
          </a:lstStyle>
          <a:p>
            <a:pPr>
              <a:spcBef>
                <a:spcPct val="50000"/>
              </a:spcBef>
            </a:pPr>
            <a:r>
              <a:rPr lang="en-US" sz="3200" i="0">
                <a:solidFill>
                  <a:srgbClr val="F7FC20"/>
                </a:solidFill>
              </a:rPr>
              <a:t>L</a:t>
            </a:r>
          </a:p>
        </p:txBody>
      </p:sp>
      <p:sp>
        <p:nvSpPr>
          <p:cNvPr id="110599" name="Text Box 7"/>
          <p:cNvSpPr txBox="1">
            <a:spLocks noChangeArrowheads="1"/>
          </p:cNvSpPr>
          <p:nvPr/>
        </p:nvSpPr>
        <p:spPr bwMode="auto">
          <a:xfrm>
            <a:off x="990600" y="4419600"/>
            <a:ext cx="60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600" b="1" i="1">
                <a:solidFill>
                  <a:schemeClr val="tx1"/>
                </a:solidFill>
                <a:latin typeface="Arial" charset="0"/>
              </a:defRPr>
            </a:lvl1pPr>
            <a:lvl2pPr marL="742950" indent="-285750">
              <a:defRPr sz="1600" b="1" i="1">
                <a:solidFill>
                  <a:schemeClr val="tx1"/>
                </a:solidFill>
                <a:latin typeface="Arial" charset="0"/>
              </a:defRPr>
            </a:lvl2pPr>
            <a:lvl3pPr marL="1143000" indent="-228600">
              <a:defRPr sz="1600" b="1" i="1">
                <a:solidFill>
                  <a:schemeClr val="tx1"/>
                </a:solidFill>
                <a:latin typeface="Arial" charset="0"/>
              </a:defRPr>
            </a:lvl3pPr>
            <a:lvl4pPr marL="1600200" indent="-228600">
              <a:defRPr sz="1600" b="1" i="1">
                <a:solidFill>
                  <a:schemeClr val="tx1"/>
                </a:solidFill>
                <a:latin typeface="Arial" charset="0"/>
              </a:defRPr>
            </a:lvl4pPr>
            <a:lvl5pPr marL="2057400" indent="-228600">
              <a:defRPr sz="1600" b="1" i="1">
                <a:solidFill>
                  <a:schemeClr val="tx1"/>
                </a:solidFill>
                <a:latin typeface="Arial" charset="0"/>
              </a:defRPr>
            </a:lvl5pPr>
            <a:lvl6pPr marL="2514600" indent="-228600" algn="ctr" eaLnBrk="0" fontAlgn="base" hangingPunct="0">
              <a:spcBef>
                <a:spcPct val="0"/>
              </a:spcBef>
              <a:spcAft>
                <a:spcPct val="0"/>
              </a:spcAft>
              <a:defRPr sz="1600" b="1" i="1">
                <a:solidFill>
                  <a:schemeClr val="tx1"/>
                </a:solidFill>
                <a:latin typeface="Arial" charset="0"/>
              </a:defRPr>
            </a:lvl6pPr>
            <a:lvl7pPr marL="2971800" indent="-228600" algn="ctr" eaLnBrk="0" fontAlgn="base" hangingPunct="0">
              <a:spcBef>
                <a:spcPct val="0"/>
              </a:spcBef>
              <a:spcAft>
                <a:spcPct val="0"/>
              </a:spcAft>
              <a:defRPr sz="1600" b="1" i="1">
                <a:solidFill>
                  <a:schemeClr val="tx1"/>
                </a:solidFill>
                <a:latin typeface="Arial" charset="0"/>
              </a:defRPr>
            </a:lvl7pPr>
            <a:lvl8pPr marL="3429000" indent="-228600" algn="ctr" eaLnBrk="0" fontAlgn="base" hangingPunct="0">
              <a:spcBef>
                <a:spcPct val="0"/>
              </a:spcBef>
              <a:spcAft>
                <a:spcPct val="0"/>
              </a:spcAft>
              <a:defRPr sz="1600" b="1" i="1">
                <a:solidFill>
                  <a:schemeClr val="tx1"/>
                </a:solidFill>
                <a:latin typeface="Arial" charset="0"/>
              </a:defRPr>
            </a:lvl8pPr>
            <a:lvl9pPr marL="3886200" indent="-228600" algn="ctr" eaLnBrk="0" fontAlgn="base" hangingPunct="0">
              <a:spcBef>
                <a:spcPct val="0"/>
              </a:spcBef>
              <a:spcAft>
                <a:spcPct val="0"/>
              </a:spcAft>
              <a:defRPr sz="1600" b="1" i="1">
                <a:solidFill>
                  <a:schemeClr val="tx1"/>
                </a:solidFill>
                <a:latin typeface="Arial" charset="0"/>
              </a:defRPr>
            </a:lvl9pPr>
          </a:lstStyle>
          <a:p>
            <a:pPr>
              <a:spcBef>
                <a:spcPct val="50000"/>
              </a:spcBef>
            </a:pPr>
            <a:r>
              <a:rPr lang="en-US" sz="3200" i="0">
                <a:solidFill>
                  <a:srgbClr val="F7FC20"/>
                </a:solidFill>
              </a:rPr>
              <a:t>M</a:t>
            </a:r>
          </a:p>
        </p:txBody>
      </p:sp>
      <p:sp>
        <p:nvSpPr>
          <p:cNvPr id="110600" name="Text Box 8"/>
          <p:cNvSpPr txBox="1">
            <a:spLocks noChangeArrowheads="1"/>
          </p:cNvSpPr>
          <p:nvPr/>
        </p:nvSpPr>
        <p:spPr bwMode="auto">
          <a:xfrm>
            <a:off x="990600" y="5334000"/>
            <a:ext cx="60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600" b="1" i="1">
                <a:solidFill>
                  <a:schemeClr val="tx1"/>
                </a:solidFill>
                <a:latin typeface="Arial" charset="0"/>
              </a:defRPr>
            </a:lvl1pPr>
            <a:lvl2pPr marL="742950" indent="-285750">
              <a:defRPr sz="1600" b="1" i="1">
                <a:solidFill>
                  <a:schemeClr val="tx1"/>
                </a:solidFill>
                <a:latin typeface="Arial" charset="0"/>
              </a:defRPr>
            </a:lvl2pPr>
            <a:lvl3pPr marL="1143000" indent="-228600">
              <a:defRPr sz="1600" b="1" i="1">
                <a:solidFill>
                  <a:schemeClr val="tx1"/>
                </a:solidFill>
                <a:latin typeface="Arial" charset="0"/>
              </a:defRPr>
            </a:lvl3pPr>
            <a:lvl4pPr marL="1600200" indent="-228600">
              <a:defRPr sz="1600" b="1" i="1">
                <a:solidFill>
                  <a:schemeClr val="tx1"/>
                </a:solidFill>
                <a:latin typeface="Arial" charset="0"/>
              </a:defRPr>
            </a:lvl4pPr>
            <a:lvl5pPr marL="2057400" indent="-228600">
              <a:defRPr sz="1600" b="1" i="1">
                <a:solidFill>
                  <a:schemeClr val="tx1"/>
                </a:solidFill>
                <a:latin typeface="Arial" charset="0"/>
              </a:defRPr>
            </a:lvl5pPr>
            <a:lvl6pPr marL="2514600" indent="-228600" algn="ctr" eaLnBrk="0" fontAlgn="base" hangingPunct="0">
              <a:spcBef>
                <a:spcPct val="0"/>
              </a:spcBef>
              <a:spcAft>
                <a:spcPct val="0"/>
              </a:spcAft>
              <a:defRPr sz="1600" b="1" i="1">
                <a:solidFill>
                  <a:schemeClr val="tx1"/>
                </a:solidFill>
                <a:latin typeface="Arial" charset="0"/>
              </a:defRPr>
            </a:lvl6pPr>
            <a:lvl7pPr marL="2971800" indent="-228600" algn="ctr" eaLnBrk="0" fontAlgn="base" hangingPunct="0">
              <a:spcBef>
                <a:spcPct val="0"/>
              </a:spcBef>
              <a:spcAft>
                <a:spcPct val="0"/>
              </a:spcAft>
              <a:defRPr sz="1600" b="1" i="1">
                <a:solidFill>
                  <a:schemeClr val="tx1"/>
                </a:solidFill>
                <a:latin typeface="Arial" charset="0"/>
              </a:defRPr>
            </a:lvl7pPr>
            <a:lvl8pPr marL="3429000" indent="-228600" algn="ctr" eaLnBrk="0" fontAlgn="base" hangingPunct="0">
              <a:spcBef>
                <a:spcPct val="0"/>
              </a:spcBef>
              <a:spcAft>
                <a:spcPct val="0"/>
              </a:spcAft>
              <a:defRPr sz="1600" b="1" i="1">
                <a:solidFill>
                  <a:schemeClr val="tx1"/>
                </a:solidFill>
                <a:latin typeface="Arial" charset="0"/>
              </a:defRPr>
            </a:lvl8pPr>
            <a:lvl9pPr marL="3886200" indent="-228600" algn="ctr" eaLnBrk="0" fontAlgn="base" hangingPunct="0">
              <a:spcBef>
                <a:spcPct val="0"/>
              </a:spcBef>
              <a:spcAft>
                <a:spcPct val="0"/>
              </a:spcAft>
              <a:defRPr sz="1600" b="1" i="1">
                <a:solidFill>
                  <a:schemeClr val="tx1"/>
                </a:solidFill>
                <a:latin typeface="Arial" charset="0"/>
              </a:defRPr>
            </a:lvl9pPr>
          </a:lstStyle>
          <a:p>
            <a:pPr>
              <a:spcBef>
                <a:spcPct val="50000"/>
              </a:spcBef>
            </a:pPr>
            <a:r>
              <a:rPr lang="en-US" sz="3200" i="0">
                <a:solidFill>
                  <a:srgbClr val="F7FC20"/>
                </a:solidFill>
              </a:rPr>
              <a:t>V</a:t>
            </a:r>
          </a:p>
        </p:txBody>
      </p:sp>
      <p:pic>
        <p:nvPicPr>
          <p:cNvPr id="110602" name="THINK!.WAV">
            <a:hlinkClick r:id="" action="ppaction://media"/>
          </p:cNvPr>
          <p:cNvPicPr>
            <a:picLocks noRot="1" noChangeAspect="1" noChangeArrowheads="1"/>
          </p:cNvPicPr>
          <p:nvPr>
            <a:audioFile r:link="rId2"/>
          </p:nvPr>
        </p:nvPicPr>
        <p:blipFill>
          <a:blip r:embed="rId6">
            <a:extLst>
              <a:ext uri="{28A0092B-C50C-407E-A947-70E740481C1C}">
                <a14:useLocalDpi xmlns:a14="http://schemas.microsoft.com/office/drawing/2010/main" val="0"/>
              </a:ext>
            </a:extLst>
          </a:blip>
          <a:srcRect/>
          <a:stretch>
            <a:fillRect/>
          </a:stretch>
        </p:blipFill>
        <p:spPr bwMode="auto">
          <a:xfrm>
            <a:off x="88392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97047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10597"/>
                                        </p:tgtEl>
                                        <p:attrNameLst>
                                          <p:attrName>style.visibility</p:attrName>
                                        </p:attrNameLst>
                                      </p:cBhvr>
                                      <p:to>
                                        <p:strVal val="visible"/>
                                      </p:to>
                                    </p:set>
                                    <p:anim calcmode="lin" valueType="num">
                                      <p:cBhvr>
                                        <p:cTn id="7" dur="500" decel="50000" fill="hold">
                                          <p:stCondLst>
                                            <p:cond delay="0"/>
                                          </p:stCondLst>
                                        </p:cTn>
                                        <p:tgtEl>
                                          <p:spTgt spid="11059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059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0597"/>
                                        </p:tgtEl>
                                        <p:attrNameLst>
                                          <p:attrName>ppt_w</p:attrName>
                                        </p:attrNameLst>
                                      </p:cBhvr>
                                      <p:tavLst>
                                        <p:tav tm="0">
                                          <p:val>
                                            <p:strVal val="#ppt_w*.05"/>
                                          </p:val>
                                        </p:tav>
                                        <p:tav tm="100000">
                                          <p:val>
                                            <p:strVal val="#ppt_w"/>
                                          </p:val>
                                        </p:tav>
                                      </p:tavLst>
                                    </p:anim>
                                    <p:anim calcmode="lin" valueType="num">
                                      <p:cBhvr>
                                        <p:cTn id="10" dur="1000" fill="hold"/>
                                        <p:tgtEl>
                                          <p:spTgt spid="11059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059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059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059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059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4" presetClass="entr" presetSubtype="0" fill="hold" grpId="0" nodeType="clickEffect">
                                  <p:stCondLst>
                                    <p:cond delay="0"/>
                                  </p:stCondLst>
                                  <p:childTnLst>
                                    <p:set>
                                      <p:cBhvr>
                                        <p:cTn id="18" dur="1" fill="hold">
                                          <p:stCondLst>
                                            <p:cond delay="0"/>
                                          </p:stCondLst>
                                        </p:cTn>
                                        <p:tgtEl>
                                          <p:spTgt spid="110598"/>
                                        </p:tgtEl>
                                        <p:attrNameLst>
                                          <p:attrName>style.visibility</p:attrName>
                                        </p:attrNameLst>
                                      </p:cBhvr>
                                      <p:to>
                                        <p:strVal val="visible"/>
                                      </p:to>
                                    </p:set>
                                    <p:anim from="(-#ppt_w/2)" to="(#ppt_x)" calcmode="lin" valueType="num">
                                      <p:cBhvr>
                                        <p:cTn id="19" dur="600" fill="hold">
                                          <p:stCondLst>
                                            <p:cond delay="0"/>
                                          </p:stCondLst>
                                        </p:cTn>
                                        <p:tgtEl>
                                          <p:spTgt spid="110598"/>
                                        </p:tgtEl>
                                        <p:attrNameLst>
                                          <p:attrName>ppt_x</p:attrName>
                                        </p:attrNameLst>
                                      </p:cBhvr>
                                    </p:anim>
                                    <p:anim from="0" to="-1.0" calcmode="lin" valueType="num">
                                      <p:cBhvr>
                                        <p:cTn id="20" dur="200" decel="50000" autoRev="1" fill="hold">
                                          <p:stCondLst>
                                            <p:cond delay="600"/>
                                          </p:stCondLst>
                                        </p:cTn>
                                        <p:tgtEl>
                                          <p:spTgt spid="110598"/>
                                        </p:tgtEl>
                                        <p:attrNameLst>
                                          <p:attrName>xshear</p:attrName>
                                        </p:attrNameLst>
                                      </p:cBhvr>
                                    </p:anim>
                                    <p:animScale>
                                      <p:cBhvr>
                                        <p:cTn id="21" dur="200" decel="100000" autoRev="1" fill="hold">
                                          <p:stCondLst>
                                            <p:cond delay="600"/>
                                          </p:stCondLst>
                                        </p:cTn>
                                        <p:tgtEl>
                                          <p:spTgt spid="110598"/>
                                        </p:tgtEl>
                                      </p:cBhvr>
                                      <p:from x="100000" y="100000"/>
                                      <p:to x="80000" y="100000"/>
                                    </p:animScale>
                                    <p:anim by="(#ppt_h/3+#ppt_w*0.1)" calcmode="lin" valueType="num">
                                      <p:cBhvr additive="sum">
                                        <p:cTn id="22" dur="200" decel="100000" autoRev="1" fill="hold">
                                          <p:stCondLst>
                                            <p:cond delay="600"/>
                                          </p:stCondLst>
                                        </p:cTn>
                                        <p:tgtEl>
                                          <p:spTgt spid="110598"/>
                                        </p:tgtEl>
                                        <p:attrNameLst>
                                          <p:attrName>ppt_x</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5" presetClass="entr" presetSubtype="0" fill="hold" grpId="0" nodeType="clickEffect">
                                  <p:stCondLst>
                                    <p:cond delay="0"/>
                                  </p:stCondLst>
                                  <p:childTnLst>
                                    <p:set>
                                      <p:cBhvr>
                                        <p:cTn id="26" dur="1" fill="hold">
                                          <p:stCondLst>
                                            <p:cond delay="0"/>
                                          </p:stCondLst>
                                        </p:cTn>
                                        <p:tgtEl>
                                          <p:spTgt spid="110599"/>
                                        </p:tgtEl>
                                        <p:attrNameLst>
                                          <p:attrName>style.visibility</p:attrName>
                                        </p:attrNameLst>
                                      </p:cBhvr>
                                      <p:to>
                                        <p:strVal val="visible"/>
                                      </p:to>
                                    </p:set>
                                    <p:animEffect transition="in" filter="fade">
                                      <p:cBhvr>
                                        <p:cTn id="27" dur="2000"/>
                                        <p:tgtEl>
                                          <p:spTgt spid="110599"/>
                                        </p:tgtEl>
                                      </p:cBhvr>
                                    </p:animEffect>
                                    <p:anim calcmode="lin" valueType="num">
                                      <p:cBhvr>
                                        <p:cTn id="28" dur="2000" fill="hold"/>
                                        <p:tgtEl>
                                          <p:spTgt spid="110599"/>
                                        </p:tgtEl>
                                        <p:attrNameLst>
                                          <p:attrName>style.rotation</p:attrName>
                                        </p:attrNameLst>
                                      </p:cBhvr>
                                      <p:tavLst>
                                        <p:tav tm="0">
                                          <p:val>
                                            <p:fltVal val="720"/>
                                          </p:val>
                                        </p:tav>
                                        <p:tav tm="100000">
                                          <p:val>
                                            <p:fltVal val="0"/>
                                          </p:val>
                                        </p:tav>
                                      </p:tavLst>
                                    </p:anim>
                                    <p:anim calcmode="lin" valueType="num">
                                      <p:cBhvr>
                                        <p:cTn id="29" dur="2000" fill="hold"/>
                                        <p:tgtEl>
                                          <p:spTgt spid="110599"/>
                                        </p:tgtEl>
                                        <p:attrNameLst>
                                          <p:attrName>ppt_h</p:attrName>
                                        </p:attrNameLst>
                                      </p:cBhvr>
                                      <p:tavLst>
                                        <p:tav tm="0">
                                          <p:val>
                                            <p:fltVal val="0"/>
                                          </p:val>
                                        </p:tav>
                                        <p:tav tm="100000">
                                          <p:val>
                                            <p:strVal val="#ppt_h"/>
                                          </p:val>
                                        </p:tav>
                                      </p:tavLst>
                                    </p:anim>
                                    <p:anim calcmode="lin" valueType="num">
                                      <p:cBhvr>
                                        <p:cTn id="30" dur="2000" fill="hold"/>
                                        <p:tgtEl>
                                          <p:spTgt spid="110599"/>
                                        </p:tgtEl>
                                        <p:attrNameLst>
                                          <p:attrName>ppt_w</p:attrName>
                                        </p:attrNameLst>
                                      </p:cBhvr>
                                      <p:tavLst>
                                        <p:tav tm="0">
                                          <p:val>
                                            <p:fltVal val="0"/>
                                          </p:val>
                                        </p:tav>
                                        <p:tav tm="100000">
                                          <p:val>
                                            <p:strVal val="#ppt_w"/>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8" presetClass="entr" presetSubtype="0" accel="50000" fill="hold" grpId="0" nodeType="clickEffect">
                                  <p:stCondLst>
                                    <p:cond delay="0"/>
                                  </p:stCondLst>
                                  <p:iterate type="lt">
                                    <p:tmPct val="50000"/>
                                  </p:iterate>
                                  <p:childTnLst>
                                    <p:set>
                                      <p:cBhvr>
                                        <p:cTn id="34" dur="1" fill="hold">
                                          <p:stCondLst>
                                            <p:cond delay="0"/>
                                          </p:stCondLst>
                                        </p:cTn>
                                        <p:tgtEl>
                                          <p:spTgt spid="110600"/>
                                        </p:tgtEl>
                                        <p:attrNameLst>
                                          <p:attrName>style.visibility</p:attrName>
                                        </p:attrNameLst>
                                      </p:cBhvr>
                                      <p:to>
                                        <p:strVal val="visible"/>
                                      </p:to>
                                    </p:set>
                                    <p:set>
                                      <p:cBhvr>
                                        <p:cTn id="35" dur="455" fill="hold">
                                          <p:stCondLst>
                                            <p:cond delay="0"/>
                                          </p:stCondLst>
                                        </p:cTn>
                                        <p:tgtEl>
                                          <p:spTgt spid="110600"/>
                                        </p:tgtEl>
                                        <p:attrNameLst>
                                          <p:attrName>style.rotation</p:attrName>
                                        </p:attrNameLst>
                                      </p:cBhvr>
                                      <p:to>
                                        <p:strVal val="-45.0"/>
                                      </p:to>
                                    </p:set>
                                    <p:anim calcmode="lin" valueType="num">
                                      <p:cBhvr>
                                        <p:cTn id="36" dur="455" fill="hold">
                                          <p:stCondLst>
                                            <p:cond delay="455"/>
                                          </p:stCondLst>
                                        </p:cTn>
                                        <p:tgtEl>
                                          <p:spTgt spid="110600"/>
                                        </p:tgtEl>
                                        <p:attrNameLst>
                                          <p:attrName>style.rotation</p:attrName>
                                        </p:attrNameLst>
                                      </p:cBhvr>
                                      <p:tavLst>
                                        <p:tav tm="0">
                                          <p:val>
                                            <p:fltVal val="-45"/>
                                          </p:val>
                                        </p:tav>
                                        <p:tav tm="69900">
                                          <p:val>
                                            <p:fltVal val="45"/>
                                          </p:val>
                                        </p:tav>
                                        <p:tav tm="100000">
                                          <p:val>
                                            <p:fltVal val="0"/>
                                          </p:val>
                                        </p:tav>
                                      </p:tavLst>
                                    </p:anim>
                                    <p:anim calcmode="lin" valueType="num">
                                      <p:cBhvr>
                                        <p:cTn id="37" dur="455" fill="hold">
                                          <p:stCondLst>
                                            <p:cond delay="0"/>
                                          </p:stCondLst>
                                        </p:cTn>
                                        <p:tgtEl>
                                          <p:spTgt spid="110600"/>
                                        </p:tgtEl>
                                        <p:attrNameLst>
                                          <p:attrName>ppt_y</p:attrName>
                                        </p:attrNameLst>
                                      </p:cBhvr>
                                      <p:tavLst>
                                        <p:tav tm="0">
                                          <p:val>
                                            <p:strVal val="#ppt_y-1"/>
                                          </p:val>
                                        </p:tav>
                                        <p:tav tm="100000">
                                          <p:val>
                                            <p:strVal val="#ppt_y-(0.354*#ppt_w-0.172*#ppt_h)"/>
                                          </p:val>
                                        </p:tav>
                                      </p:tavLst>
                                    </p:anim>
                                    <p:anim calcmode="lin" valueType="num">
                                      <p:cBhvr>
                                        <p:cTn id="38" dur="156" decel="50000" autoRev="1" fill="hold">
                                          <p:stCondLst>
                                            <p:cond delay="455"/>
                                          </p:stCondLst>
                                        </p:cTn>
                                        <p:tgtEl>
                                          <p:spTgt spid="110600"/>
                                        </p:tgtEl>
                                        <p:attrNameLst>
                                          <p:attrName>ppt_y</p:attrName>
                                        </p:attrNameLst>
                                      </p:cBhvr>
                                      <p:tavLst>
                                        <p:tav tm="0">
                                          <p:val>
                                            <p:strVal val="#ppt_y-(0.354*#ppt_w-0.172*#ppt_h)"/>
                                          </p:val>
                                        </p:tav>
                                        <p:tav tm="100000">
                                          <p:val>
                                            <p:strVal val="#ppt_y-(0.354*#ppt_w-0.172*#ppt_h)-#ppt_h/2"/>
                                          </p:val>
                                        </p:tav>
                                      </p:tavLst>
                                    </p:anim>
                                    <p:anim calcmode="lin" valueType="num">
                                      <p:cBhvr>
                                        <p:cTn id="39" dur="136" fill="hold">
                                          <p:stCondLst>
                                            <p:cond delay="864"/>
                                          </p:stCondLst>
                                        </p:cTn>
                                        <p:tgtEl>
                                          <p:spTgt spid="110600"/>
                                        </p:tgtEl>
                                        <p:attrNameLst>
                                          <p:attrName>ppt_y</p:attrName>
                                        </p:attrNameLst>
                                      </p:cBhvr>
                                      <p:tavLst>
                                        <p:tav tm="0">
                                          <p:val>
                                            <p:strVal val="#ppt_y-(0.354*#ppt_w-0.172*#ppt_h)"/>
                                          </p:val>
                                        </p:tav>
                                        <p:tav tm="100000">
                                          <p:val>
                                            <p:strVal val="#ppt_y"/>
                                          </p:val>
                                        </p:tav>
                                      </p:tavLst>
                                    </p:anim>
                                  </p:childTnLst>
                                </p:cTn>
                              </p:par>
                            </p:childTnLst>
                          </p:cTn>
                        </p:par>
                        <p:par>
                          <p:cTn id="40" fill="hold" nodeType="afterGroup">
                            <p:stCondLst>
                              <p:cond delay="1000"/>
                            </p:stCondLst>
                            <p:childTnLst>
                              <p:par>
                                <p:cTn id="41" presetID="1" presetClass="mediacall" presetSubtype="0" fill="hold" nodeType="afterEffect">
                                  <p:stCondLst>
                                    <p:cond delay="0"/>
                                  </p:stCondLst>
                                  <p:childTnLst>
                                    <p:cmd type="call" cmd="playFrom(0.0)">
                                      <p:cBhvr>
                                        <p:cTn id="42" dur="33741" fill="hold"/>
                                        <p:tgtEl>
                                          <p:spTgt spid="11060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43" fill="hold" display="0">
                  <p:stCondLst>
                    <p:cond delay="indefinite"/>
                  </p:stCondLst>
                  <p:endCondLst>
                    <p:cond evt="onNext" delay="0">
                      <p:tgtEl>
                        <p:sldTgt/>
                      </p:tgtEl>
                    </p:cond>
                    <p:cond evt="onPrev" delay="0">
                      <p:tgtEl>
                        <p:sldTgt/>
                      </p:tgtEl>
                    </p:cond>
                    <p:cond evt="onStopAudio" delay="0">
                      <p:tgtEl>
                        <p:sldTgt/>
                      </p:tgtEl>
                    </p:cond>
                  </p:endCondLst>
                </p:cTn>
                <p:tgtEl>
                  <p:spTgt spid="110602"/>
                </p:tgtEl>
              </p:cMediaNode>
            </p:audio>
          </p:childTnLst>
        </p:cTn>
      </p:par>
    </p:tnLst>
    <p:bldLst>
      <p:bldP spid="110597" grpId="0"/>
      <p:bldP spid="110598" grpId="0"/>
      <p:bldP spid="110599" grpId="0"/>
      <p:bldP spid="110600"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1295400" y="533400"/>
            <a:ext cx="6019800" cy="609600"/>
          </a:xfrm>
        </p:spPr>
        <p:txBody>
          <a:bodyPr>
            <a:normAutofit fontScale="90000"/>
          </a:bodyPr>
          <a:lstStyle/>
          <a:p>
            <a:pPr>
              <a:defRPr/>
            </a:pPr>
            <a:r>
              <a:rPr lang="en-US" sz="5400" smtClean="0">
                <a:solidFill>
                  <a:srgbClr val="FF6600"/>
                </a:solidFill>
                <a:effectLst>
                  <a:outerShdw blurRad="38100" dist="38100" dir="2700000" algn="tl">
                    <a:srgbClr val="000000"/>
                  </a:outerShdw>
                </a:effectLst>
                <a:latin typeface="Comic Sans MS" pitchFamily="66" charset="0"/>
              </a:rPr>
              <a:t>Metric Prefixes</a:t>
            </a:r>
            <a:endParaRPr lang="en-US" sz="5400" smtClean="0">
              <a:solidFill>
                <a:srgbClr val="FF6600"/>
              </a:solidFill>
              <a:effectLst>
                <a:outerShdw blurRad="38100" dist="38100" dir="2700000" algn="tl">
                  <a:srgbClr val="000000"/>
                </a:outerShdw>
              </a:effectLst>
            </a:endParaRPr>
          </a:p>
        </p:txBody>
      </p:sp>
      <p:sp>
        <p:nvSpPr>
          <p:cNvPr id="2" name="AutoShape 2" descr="data:image/png;base64,iVBORw0KGgoAAAANSUhEUgAAAQMAAADCCAMAAAB6zFdcAAABblBMVEX///8AAAD+/v5RUVE8PDz7+/v8///4+Pj29vb6/////P/X19fz8/PKysrk5OT///6ioqLBwcG3t7esrKzm5ubNzc2AgIDu7u6urq64AACQkJDExMTZ2dmlpaW7u7tJSUlycnKbm5sbGxuwAAB8fHxpaWmRkZEmJiZhYWG9AABcXFwwMDApKSk/Pz+Hh4cYGBioAADFAACcAADFgoKgAAD/+vLlsbOxLCv+7u62TlHqwcLmxb6+HiD04+PVhoXNkpffmJ3w1M/ZtqvKV1S+QUTFWmDZpKTz+vG1TETIT1XIjY/2693+7/H82eLACRDv4OHLcWXnzcHAZ2bXkYvJTUneg4PjycbksqjQr7DdkpTain/DJifHmpbYp6y/YVbm1M3Wgo3qxsyJAACuNzTHcXXFhZTWY2Lho5y4ZWG3QUnorLXQZWz/59vXcmrIHCDKPDusW1OvFzW3MiO2ZGzNkYfCgHjPPTrJQkulOTaqFh+9daOpAAAgAElEQVR4nO19i2PTRtbvzNiyLFmWbPkhy29bfr8DKDFOHDCEAE0KWyikdJd2WbjLdkuXe/d2v93+9/eckfx2SBzy6l5OS8Yejx7zmzMz5zUzhHyhL3QiMf6HTb7CR2H6C5srOvkmzOXPlhM+4y1Ocz1bfPLKrFNT1dsMQVJoepvTOjFixMaf09Xc/MPgEqBcKbr0GiRLKTWa1aVfTku5aprfiPnjcKe2fmxBtdVawImRZDVyxsfCs3JwAy+kvMmRBRjJ0IzDDYwEKCXuDw634CWcjEkm483ABEo9Dfg5ynPdHyd/Z/lp5jf3Djzt0oDze4vSJjwhRGaLuZ/xf5VSYXw/J4eQOBQnkxuuiQEVmZ+6GLg3zdHEmCHFaHTytDEGYcEfpjS5eC+BwxWNTpuILX2YI7aQFl0MgrRoEJLnFV1xMcdg6Y4cgzMRpQ2aIinq4XfN5lqNICGlLvXWSCgXLrUKqqeMXO5peUL8bRADKAJvOC5BlHzT2xFIMAc3qxCPx0jlPGmieHJZQsJwxxRcFC03qzndhVHotFu5AnzJNYx8MxfGzpdv5QItFwOddgEDI5QhSU8BvhdyhXSuk/Y0SySVa8YJYpButGoqFg55mg28A8cgkqt688baGIRonHRoATGAP1APnfcMCplFShNpWiTwEXmzxPkOLoHBQmjSvFMiAs3fqtImHw1oGfsCadAW/IOBJMTvmCAidJMaxR6G5KXVHOcjuKBapVTF3yk+1cFAgU+eAo4NQXgP/sQAPKqNZeDCOGJAm118Emnzftlx+CBEqzW4jbguBml4/Sb8pfgiAaf/52iEVzygimlaJQY2vYojgMMHnlqti0jwEkIHOILU4AooJggcA+hbwFiKc0e8dYq2CQkkg/yZRtyDbZ3Dp8PLV+HlC7QqkoSLAcOqYy1VwpkuBjeI4YcM/glRL75LAaEsQVZXxeIBjkGbAuslM8q6GPiLCAO8P3bDQCzdhWZxMYBXJYhBlnd0xRn5xmNiAks0CLZEJRAoAAcYvBhvHaxEGJMu3LFIVQNbNmQQ0akjiRXaDgbQ2GWoT4NW+HjiYkBIqlTEkYokoZ5x+BFxcNonBS+k8rZOALAeBAMu73AMYDpplVLrIYBvoZSgzeLAftA0DsXGGADzcwwSwCqc3L6QUNMqzuJYgg/iSO0ZDBgMb9RPnO5BsfVSVUwLzm2Af4oeBwM+9hWgKjigVd2+EE1hT48hjFBbgp2FYxCjXcSg5Y6JYeimTWwLqHueYyDk3RlrTQwMfNGswfmtBTki1MAzxsDhgzCvXCVhzIyJTl2wRA5GED6LzPBBB9sdG67q3pGxaKLh9lRoSQNYZBaDMnRyHAYcDDycvwgOTXD3JPYjlw+6Ez6I4mDjAQ5I8vctOGOiKAQrXZ61HgbIpwr8YQwfmqJFAe6ZjM5gAN07KWSn48E8BgXaFuFVMzMYYBPy6R27DHQIFqFVAQcGP16GPAy1nsVAx+qXxhjAtfFADNpUZThIYIMsYVATokXnwrAQQk5BDKpYtLw+BlH4VyRRnIwTnJMAzhLOC8hg7nMnPzgYjHtcnGMgYM+lXQUxYPyOIg76IezsTvcqEBGmlda4L8CzunzmcTDA8QAwpFjCHQ8clubFccZQyLgvUASoCxi0sG9Ba8HV7uBUguLQTkWn/DqUTCpEr+jESFZAVg7Ea/EYKAJKstYRwpUsvnASJ/J0vNZx2giE0orqXsxLgGqRKZdDAmH+ZBJeqpJUUhW8plCBqXB8R5Yo1UpBV/BS4zWYCpIGPB0w0HG6YKFaR0kknTuDrBFv1JJp3pxlnHaIWikwBn+AMeGPkcywSq0iokwYLNU6KlySTcKUrSbL5cJaEHyOonFZFOXiyLq0RsUErv9cY2ripLP+VYk14BLanmtOubO8Ye54jXMZgt9BXzgbrVGx3wUG67/k72Gcuw7kwsSWDGWfKriY69rf5pLpXWcyXGvM7E0ml521BudA/oKnXQJ1Jd0wPv0absHZQnrGrauSLGdgXuYJI2qp7IpOmAG18ydrKFRBfhgHHsjJlDswdfsrNbQP+Svl0FkNj2cnNqkKCHReDwqmQRr9JAZQsOkZS7AOBUHQda5p0jLNjxODdj3UsZF4nXzvNN+ZqkDLRJmzDfnlSXK5JHDdhVMNjRkpEHSVDLRQthCIZVGd5XLhHE0KjsmfR/sjpxj8FqdGAEToDlUKIBg3ueXRyYD8AiaY7+X5Amg4QaqnnXxMkvTM1tezUoHmXAygOYAL0wLJQBPnUXhvgnjf9I512wk5BdXpHBqkqZaLQQjkN53GEpBkaawM6lCcq0QZnhFMgGYVpqD4jPNV0CEU2tF5fkrnFrwl0C+a6FjZUbApPd52gURoQAE9NQoYdErAt/NmdCjYdgvOUNctVAD8wjQb4km4QdGiF53mI7xQyRpFMwPmY8v7aR4xA3ZwkrNaw89MNUehgsEJTYSlMjRyhKaRpUmrSYwyN7OPVTZOyqTgmNAAPsMHWZqKOEmZitgzyJgPwlhJwGaa7/BByeGDrMMH68i050GgFfrdjw3+8GYR+SBK89BVm6QIHRcxCGQnpANsbsEZAgwY6IG8BtDCMWjMJDUqoMFjvweVD/KT4/wo5rcp2lFEYDjIDADmkIkJjhWXjMHUywG6WLuGNmBk2AZtdAGDLkU7z8IswQt258dvPi+0m2j5SiJoLZ5EaQ4V+AJUuTXNbzv5FRgoI8AOnSZwYhPyvThtJMcWukukmfoZHW8zD4NDumiAPl4Ot7wkkCuGsrlFDWJccIbySWhsZG8j34qLBL0LmAQa6LQLw/xo5KtxP+a3SpP8aBFwrDQbKuSXmpivlFqlNW0d50ps4qUigp/WjOykpRclQraU6/i7ku05P+1YHoSOoJDlfMCyGF7lur1KOZE5AhMXWdFOljPGL8ZWFpzLwosixsT9N4MAzJ0B1/no3s51TZFoYlLEfQibKXgNyFDWfRt2fBOum38t6GTNadU1x4F2LJjHPyEtXieGuBpievDkQhfy4LUKf4JV2NglL8zfdoVWfeyrRCPGpSvSqYrOrdWnKMpIrJJAm3VhHJzDyKTd1E4Srdo8YSQcLzgOX+YvxFPTfLXTUVfffPqQcPiyR4wqSs0N9IGc+FweomKgBD2xcIfHM6lKu1W4h5sk0HnuANWlbZCXJj9z38knOYERJXECTudCwnSaq6L2RLnTV43ofhSjE6oKravqkQVjPgO5DuSe4gQDpURp3vmlBODQmpM0SLVFUADmvtAEIMzlKNCXUZPiHuwTKKZfgkUlMpGEqrlmMkobgAF3DKsgwFNa7aKfjy7oz4BBMxcH5XKMQYTqNO/84gU9wtMl3i4mAubCP8AgCXcM0WgO8ynJgQDeWA6dWSYxETi50GfSRHcmxVy8rdOOoyUJGDvSBpYtkg40F8ryc9RsdpphEO7HDMJ4bRGDahPVL9JqoU6qoucY2psRzgCgPXp5PmtW0V/mJ6egdASmyQvlBs/EMV8EBBq5EE0bXEVuqDyqo0j8nSKaU6Ahi2OiSrMapo1WYowBAwUw73xoVXlDe6sIhYHWJofn0V6Qoel2kUPU7iIUpwmPgdpf9DQphMemq6IXBqoOqK7A4+l0GKDIEzQqtHGYAAyCmQmFhGYRkCpFpmMixwBbq0G5FgltjdzDlccOFkALQp6KZRghIR8tCKfXEHGavLgJYkZ37jYxwA4NPh6awO6do/k2rcJ4noov6c8tDARJZGYxwHHFmycpmo+DThzEJAOtX8ERplP0i9Qb4saCcgfyg5isETaXukgD27Ru+TLpdMUUTJAsT4vQj6PxXAb6QqxJ44niAtt2GjBkKrEZ+6cXh00Pxiu0iuhkTzS7mHS6zSCa0mIkDZiCFq5jPhknp35Lf0T9hDB+fiTMiyQ0z9JO/MvxhefiLRmOnyu8LGhG8s9nTK45JTFnmrxoCBy9dSzEMuzBlBZdIWVxXGZuIC2bvZqwjp9MQnEZmcTRkkjAcSsJbKodr10fIRFQLkNmmn+oGl1PYP+EenguLQjS2nncZg2acRGe9orVhc+tH6vZ2roht/+ddO5jAvNJPqK5t/UxHyGadqaHzw4kF6XyXoidjfmYrAH58MvgVyKRzX3Zl4iRaGdJhCsEF0BIuwZRgYThN+6i5PJcuJD6PZmAGJOYpjFJwi+PTIW8Ni3CMP6eLmkqPBhuhgzackEp0y6KgvnZ5HpgcJq3kGThISDgsP9tyx5YT4Y+O4gKHsYhZGdNCYCBMQWGRehYj0K9KE+VKCQljG8tuW60iyUmBlMgdynODCw4Ey+kAkuP52fUtFSDuKEeTFiNCfM93Ny6qUn8t9sb29YfD32aBHIRYlDiCw8mRMvMWcDDKUYrTVfc12kY9OtgliepMM1ejus42o00siGVpA0FoFBIQBSNNGNttRYAISKgCIYKAFV0+JKOEiXAEI8VJMlab8McEBu/3K6bpnmAIQHYF9QwcHRlxv9Jax46I6EoXElGyox9xrimIKHzJHNBFRems6zhDefTebVUrsY65WaqE2+jomvQDOSkC+GmQkvwgqGcJ5TKtKPNRCHVaK/yZMI8sFe3RpLPweCn9+ZjAMbBoAM1VmieqN4cEK7KAuafioVsgkEEg/CpjpUP0kQWtMyLw4ApE5ND1JvqREpqkyRjXlJINUOdWA3G5xwpRwvhcKlp5EgVR3LRo5aaaqeYiccrq3RwnyYffPfGJzvjwcYB+dbcH/NBBYZF7ONGp5JMJguEtkLz1qRW0zFtoKs5QwOxcZLhqFwIAqCe6h63MaM0VCvk1XynGYvHvcF8J69iz81Fymol3IxRo02g6xa8tVBcr6bzgVy2kV8laTNNlnw+Sebzwm1TkYaWNXQwSKs0F/bMTA8wNuRmOwPyASNxUJJoK1xEo0E1W4Wky5OLmReMsB7LuhKIGIsFSFrUM+V0OJSH7qj4VRgRjYDqjxpKIK2kSQDX08WIEIwaRgrGCHVVuBfIBzA3wuSIX3Z/s2XyvjcgzTgMblESrNLi2LgNf2B4UOfat9GAW9YAFtVLvQDOfHKuxBUyf0qPMZIm88pqLF8ggXxhJmf54kl6ktiiSYKPCT5bkvGJAvrb/TP3FGYs0M4tuRYQ5k0uOgXHix/XreIpiKX0oDj2zs69hfPY8+E7JvtkSZNlWXM03xlVmv+8pD7xYvH0WCmeiLJLPunPeit+y5geFsmUJecLnKdpRdJ4t2DH6gurXvHiHUEskM1emrIIjCABK8jrXHLh1i01m0Vz3SWJ3pomaz4fcMI1EfUxRkPPXnJ8FkjJmiZBlzip4KfdxSeXOR3BPBg4lxutQ4cjSZaF0XxngOYQF1+DsfTS4Kzw8Tnq54OY4f+cV8d7KwDA5dbeaflnPVsD+WC08GOQLs32ATq/LAaDUSExmhQX52KytAPAOiTwefCyCGRlSUMTAn55ZNmStFvfduMmHBefgBGb7sQ/afwgV6UEVxwQiFDiGmWZBiugLUBSoGsvL3YIJrpgNnwqN+R5kfxQG/76krmysnUga7vWQGJxUJr9gtChtKHggvosrtKtKTMY5OnUTsIw6J+vZfUQkZYcj23+bL3BmQcvwZUyJZgG3tbNH51h8JH5xLTqoEl3aARjEzs0noH65GlS6dAkrvCeYkD13CSklgkFsQYY+Gme48CT3JoYoKDhzoOXTMynWWZ9m7n2g19evPtoDnzFYiLRpKD8oJ+VoF8VvaPolFcTuq4ngjG+pDg8vglzHK2oaKO3lSfedflA1fU5VeDSCDTGwd6u5nN0Z/MhKE69gY8Wa42yztBlLga4iQQjjQs85Lzb7dJyAMaDWQwYxwDDTtAWieEG+PF0r8DZ3p0Hz1fMPiXBSAAigc+1oZgPJem5uQ0qskgyHkjSQo4CH4SJh6picxotEJzDAF+dY+Chig6/eHDjgDX8QTgPHmPruwwCHVFissw4Bo+sPiHPrW2+rwjNOImO20xQHpWRnUwMaC7JzujRjOB4wC/IMQxrp+1T1MjxUIb14PnpfWch1BOZJPn4GwwHkiTZA1tgYiqLMQ9CKoix1ulEFP3/U71FYFlRELOzu0dFeRyCmIohTkLqVOuxcR7Us5e+iG2R0IrkYzLhfMB8PtCb4euc95z/ERiZaSrBtWUv+N3dLaHYspK/SM6PAT2rnFj0v5Ww0qp+FfPgNSLQB1H+/v+SATjfG1n94iMO16bx8hLfxTh2Z8nVB68TBzBuPxN8fExEWcFHpJPtB4KoHDOaC3zLn1W2Xe4UdOfB60UwCciaDSICfrnZs3rmH+yTMSAluiKziWt/QZjoruZ0IejYRa8dgeosSQDDQ/zyqP7q7v2N+5rk6M6COy2SmcRt4/wYg2mrKh6ah4S2Yu3FUEbkfXcevI4EGPSPRpojI902baLtWSOfP0+bEcL8+W4zBK/vodX4tAdHPd18GTDINKl3Ki2naJXmnZXd6HBcCNbg8+B1lQN8MtkzraHkxh8oMtk1j3CbrxJIxjlaKUOdaDMcp9lJtdqYizvJlVLeqQaRrvBYXVQi3FB9JC4IZPVLj6dbiyTGZnzv5kMN9IVNg5ZTWVrj4dadMEkEwnmMqg2mgsFgysCQBMBACaUj7dlV+jMYTD2z0ewVKcRrkCyxzd/eaWMbip+QH8xRgLa8zUYK+ZooCqhDXo6Bu3sehtt4KVG7GI+wiEGKb4SWGFc6G7jAAK3zIibJPg16BLelPbZePt23dgiu+yedkJ+2iR9tBQWSgH+oCOAER6sMFEOYGlRQmGe4nGOgAJfE+S6B7v0vvUbrE9pUGQgJrv3AsqydkURClO+HGcJ2T4t8f07PpDoYwFulMPJ1qXfWvCzwuJ0CxU09x3S+DCCP/0k2CDIayHMaYxrhTnNgZImgw9SH9ZGZT9JgvoOKMcenTrhyCP+jGCAxIh/zZv3B9suRIAFjpEO6AfNeOoITmpHRSWxs7IdaBUKqChNCoBAjidn5Dl1CjKQzZ9jH7FSkKb++vyft/7ovi6jhSlBZqCKAcfj8/T7ZvntnKCECKPRB55Yd7ymTfKNXd17tj6CwKAAr+zQodfivQ2n1QyT4D6QmTZvTnd3KT+QDx8curHYwn0JvPjsNTfNZ3zRffLjRB8ZFwwe0riY/HNbrj2E+M7clGY2D0MQ+WYYml9CBLEubdbO+0XtA9v+P5MPfNSINb3w45hkI3ENbcwTna0iHlvluYJkD+RvZlocjTbK3h98cyMy26g/6329Yb3zDzQOfrNgvbWloD/vQF/oPZWm7vvH4tw3r7sE3Mtse2JL848sPN4bHVJL5ZMa7zOVW7bSk9XsbT8z6t9qbG/3e7S3rHdna2TLvEPnQ3DAts26Otq0feqP/u7Vl/tG2/tnr3SEfbtiSb2BtDOy6+WC/R37+58ct7avex61e/7iGxs4EEFxTPtCgvev1jfe+YU9++4K8/zgwid3bJ76+tWGa9bo1+uOA/PLDq4/2sHe488r+9o42vGUz7U29/h3Z2fh284/DXr9vHfW+Jvu3tGMaGnoTs3HIuNy6nZbkw1793xv1LRgX5L335Gjv7zvE9z93fFLf3Ngb/QKi3pOdt8++u/uYAAZbA3Jni9ztaYCBWd/drZu7L/cG1j8evTvqEd/ohnxMJTFkFxRJ7mwQnAgTZsxsJXjFfUQamhvP/mXWBweWDRhsfrSt799BX9BgTLwPY+LGNz/8WR7du3vfN7zV/23g07beWdvQrJv1DRwUD15/7N94Ix8NzV8PnvX6xzzkJogH1jMFfe9VR/rBvf4rjkjAP1wpacPftp7Bv/8Mb8m398l3t8no/WBrU2LGb/98Rm5u/fNN/yerN9j/GxneOPzPADCzfsGow8HO2y24UHr9iBz9duvR4ei3W69uzMyNXEbyuX7nt+bu7n3rHfQF3Vm8nKGdFG4YlKelTqdzUfP+aYlN4yIkAmKBpv1nbws6vCxNs/kMDpVBTv/xD7/ZGkygY3MIn8kP3QIzPC0/FOxtnETwy1vrIenXP8JwkWviZl4gD6dAN8hiULpzkyslbfvm7k2kpzhy4fSljUY2yErb73j2zTvapJOjVejNux9llBlf8x93b9rH2IYATZCQDxys9uq/vNgzX8qaSgs84jhGaTeeRpNJOZ/PX7Up3IcCL/8gOYGlGghC8FkCsdip/LSW3DbEA8zkybKcY/cpkVivvjFw/M575setunnX8TDzBRpqqUt5X2h6vStjvi+TUATGRTc+5G/gcqg5BlQyxyCIo9h0FRJ0ENtGvYKgfRRI9knHrVGCm9ztPbYdv/OeBVB8tIZjLZkUKnyPfMDgOiwm82Hl+QcY56wnT3b2BpKgPUSWsHfg6/0jmNmYNtoGlKC++7cwwgS+ySgfPxRkZB+yAgf0O9uofeCXPWvo//CP3jBMy5lQB9RA3N1ApV7AIGAY0euz3a5GBubGDkhFQxjzQAfUZBCRTBCHJejcf78JTU806f1HQE16/S90qiMMOJBKqzDwITqgYDjrmeqgPJvvSJlPjJQKaZcfnE3zcsuXXxFpZNs0v/92w/p6XyGjbVASd+ofBzsb5nB3cHN78/Duj+925c3/+ebBs+HLo8M/jd79y6/tP9i/fQAjxPLduONdkhzJ8enr16+PfpRIjC9HD8KgqEQ6GYOwKI8+uTbOIaaRkbmxsVF/e9g7IM9vA+P/cWOP7IOkaG29e/HoQ+/+kfV6YD2+9/Hmr3tD6/aR9f7IOnpmjWRthXiIVgYUDflPyCkwxUI5gevKLvNf7BYUZyDEwKr/4du6Neg9Jd8/gLEQMfh5o/416MR3H/RvDMn9uy+fEPLgz+8fa/DtwfsHz4ltPWUP14nFvs4kMRgTN+5/rNcHu3s2xtHZOxtP/m1t/If95QPZv38Itf7h7ktzy3okH3EM/vZ89z7Ztn70+f5bMJAFaRMURbNuieQn82fyULYtHBStUf/GyPfqvo18cGe7rv15x36/Z9/4mjx4fvj2yf36B598jPnod0cwjz09OjraPzog5L0JEzuzX2++fr1p++w/9X0v7wl/OpTu/TjcJ/afno7u2X9StMHLw9dvjm5B0f8WDDSbRZ9yGt7uvbFBzjt0vj49lNBuCgqAzIc6iYEcJaD9jBw+e/vTAD6smt/RXK65vjaUmH1ofp0rcNqIsZlonfH6mgsgkBXRDv7yO04v+4coHPqeOl+/eyrzBWquRMh8oFqhIA1V5LZnBrLQ6hfn8yN+efPVV1/tg0KyMG4Ulra5TaxUoxOl8aJGRoIXtTWuhC2JGhGvlOY0GGLuRFTBVIbGwEmj8YppDMUkDUOtVt2Swf3QAuvISBsbVt06klzj8NhGXJ1d680zPcUVt8rTnLMPkoCnNy1uKXVeBNw8+Oqo/3C/D4KdDISZuGgdNChlIOBrz1oDZfvo3ohIo80jRdOG2+To6fItUac+1Nz4g9tmn4zq5qFG0hldFPiuaaAoBOeVpWAk2mgt3wgDdUN8pyAmdvBoqosh6QDUOrO32Ruh4UNyDX/A5cDto1toHQJR8M69cXHfQc80bW0HxOrbm5smTKTLtwQlYr/3wJ6s/feRXXOAp53h5lmOn4mH3k5dDWhaqq7Y2wk3Tk47S3xjNNGc5QM1fX6R6NrexgbMgx96Q1kA1u4fgrTfHwpMPrDJ016fyEOo04NdYP3hkMg+1q/X67tHpmn2tw8GFrG2yYdFF5OP8TXf7lpfQIy8so5kfshanAFD4xZXM6HHjG9Inl61vxXuiqfypRuMiKQ61xfSieB5WWCeWvW90b39Q/PdLWtg/9DrPSf3etYze+eW9c2wd/iNZb7de2VZPfurXu8PgIQIQvWTJyBX9x/feblDdl70rLf2/C0Z2lB6Q8ldv6BI5Htr4KhK+TQ6mwUefu2eRlVygixwQ60lCnIMKu44MocBxqIlwsK5MMMba2MXEtm6C639es/+0NvuHWnyoz8DFMMbGkDy996HH/58+KFnH1rfwAxibtQBAbNnf7yLGNw+PLAWxgQZ5IvBB8kZWh5ZNunvWH2V5tV0VuVb3sULyAckkIkApXChNe4BtwID5JjsZNuD4tKYqOhZ/zl44frWxpP3777SrJH9h5svnhPy119M8pCYQ430Rr3DGx98tiX/vO/7u7n129YI+aD+j/oG/H94e/8NYPB89K9bC3zg02QZTU7uuve9b03rlUS8VI8AW3tpBTcKn/E5M74ZuIeuGBNJjoaqVCQFPNCVdJcwwCjmhHOy22fRzxY268ga+V58/3pL+HDrTW/TPvzhBdm0Dnp27xXZtw5/eE5+7I3Im/5D1jfrv9zf+r5eV+6/By1q5/ED88OnZMX9nx7tPbgHA6w/T1tJ3Ba8i3ugNTqzhaINGu8sn5TBGFzkUQnJdBWoZjm/8glBPf2ZIEj2rmVZDw5ujMjf/kYe3Lj1FRncuvHuwLrR+3H4l8Nt68aD3tevbv3l8M6t3q2hjx3cMJ8N9netG8Of9t/0yK1N8uh/f8qHxLkBLVYzcdqLMt/xGyiz+c+ryuEJF4nPM9HD+9ujPpH6smYfSlrf1mSf/bUg2X3bJ9uaZA8lmOX6tmz7v36Im/7YNtNAXkT7I0iJNpQ8/JQIy1CyHG+Sc2EUTaQ+gxO+uXnzq//11c2BhIIdCkOaJnMpD+qLMhP883GbMsyAuHz9JZTntvXvoHEJ/AeXfap+EjrvfdLF+p3h7v6sfuZgTfQTYmQFWghtLhNCK4M6AKMaiEkgLcJ3aG7GBWPJ3d0CujeojA8ZalE+BO34+6O4iDHLF287ZVn9HPbF1FZ+dZJlQ/qplvNrgoT2+4vuC8TRRWOXsnPy2iTx9SxsAUJnbcrJuvBMGM5kMP1khHoArbSXuprzFCQJ997tbi+wEdQ+wUigcLI9wAgVVLfK/kwhzVHLHm+MZp87PJ4X4b44AnONDv4tULKsd+MWHe8VqtMA6dBZDPiLL7pc8BRud2OM9TwAAAuBSURBVBcdEU9mxVVvQZr/xLPxIh7LfrW8gGu6bNndG+hd/YXdf2xtS8TI4mGralrEdqzQDDPm9/5SwilxnssZP4DJ9cNkAIBqlSgdOnOW1zEkhvUrduQBH2xuvXPdL6YFcBzcHvJjd4sK8eAxuyFctJiIU3HSy/H8IUqX9tVrAKvg3skEz9/14xKHAo2cgIEzGgQTVxrV7urOBNcvyOaeIyrinnEqqEAeqiugHmGrlqZ9AfoA7Rp4ftM84XFLuM88X/TKT+FiongyH3AKXKUTC0SGvXrPid1n1haIIPbNgzQtVqu0jBuGE2+Lr3dGDMLedrvt7TgqIlEW9yjAnZXRQc0Y30McMcADuE71FoSoaGK4migPxtdwuOtc98yRRH41B6A7B1N61MGgOcEgkKwAJXDzyDwhkcWN+LH+zlF8fGd1vPi0GHAy9OxVrPjme0jiim9Hhnppmrt/NXds0qLBFLR1DqrRbMHo0AkDBhP9mavJBZpfuFWM5kNwkeitkDQtZ3jt18AAVbOsfhXrfdA4i0ZnRzTcfmtafxtqxPBQmhdJHI8HaBClRT2ZublRacCAvyTyJ7q0BCo0VjvbpXm+Uwjfbfz0xJD9Lpt8GNPDXNFQkIiAcZq4FQ4XaB0ZgfFt02bFAS41Lg7kXMfGyHB32zD8K6y3OTjeMpC46pif60DpqxserwuhBVZPXbeYhysgJav7r50+dbmEQ4ljgb2Upzl+Z/7ZWQKE+qMjE7t7KJ7mLs6tJn/Z+BA+ws62ipxf4lhgL6VX4HoYri/8eO+lJA2/G2gkFSRKRSSgC0dO1xiinlBcJESdr4USsq4lXfefnaPVy5ChGZ8KXdPR1obV9/1iWiN0D+g0aNCKMruT7lzrzhHXm52ZXSzyo52EKnUO/DrzrmHOk6J6+ORyn0eMr+Fy/Uw79fo2Mc36iATSeEazgTtBibOFA+g/FQNLvFGhAcE9tCQEGhao0Bk8yydHjDz9DAw4KXp2aeO+cyVGtDc/vdIcPth5+49Xfevf5ohU2y4GxvToHIZnMecorVVnDmlzf0HlwOPoCjXQm8uUHz8FiZd2PhMD5DpuYljczJWQyVaq461fJ4MPm9DkG5n5eZ5ASLTqGKrOMdj7+dt75gvAoJtzMYjSqbArgErgNdq0EJ5Zxem8Dh5z7B66leMqtN/DD7c2DCH8uXzAackCy4RCPj1Fo0Mq7id4S7EwK2JllIlpc7V50+fTturWyNEXdvbe9/768bm1gAGp1IAaQXQ6V6CqBtcb5zDwcgz4qIiVBwzQhMAP+M6eAwZchsZNVGb09UTJyPsTFbWiCskM6ZIqyVZYNhMjoWrAE4qRRNKf0pMwqdQyIWJ0wiRTEcXOqneRJda/s605cSg7b0dWfXd/CYNQCSgfI3xFe5mKxoI2iAYDgbT4IfBchc5Rbk3x4NbL54GBQ9FELDgdiUBvSxhUp3o5nc5Fq6Sp5pLxUlIh4UaUBqtCOBTqdEoRaJtQPBKOFmO5bKAWKq5QyVBnmvidn2zZVv3oDvYFPh5EXQwmVcXt8qC/L9qQsKLJBE0S0YOr3uM6YBSj8Swk54cBamJGZBoaBbJDNVAWG0Y+UfIABt5gLRjD7pEuiR7SNDzxTDKgZ4APoqlCvNAUIo1k7mTb5aOfyAPL2O8NSdsDdUmLNOOfO3s9SiOkQ5mwvLwrSWlZYJxBQpQ2RMFJCJoVzm8dVCAQnUwRRrVaijYUj1FO5NsB7Au5aqysooUn6yFVI1dKdmIJwKCc6xr5ZDXdiOupbuOkGUa2JdmWfX6NiUwk0Lv9cz0Q/eugEYuMLG31yXA7HNCbRRCR8BqudPsd0/xnbS87R8KMxj4Z4Mff544Nmzs6a/qPnBw2ybcRtOVT7IvzX0ua4BM07tG96je5QtKIs8f0Vb/HCoKxNXxRR3v8XogRNXMpR17j9MPlSmE968XiEQXjnejZzKexuHqmXerhgnDg0nYZc7a3gLF/rQfO6FXCTOKYZplzlAVz55gVWufJpPATv9e9ah0a37yGMXcFjNIFnWmiZ0yUkmn5+a/+3OTkY6HBl4aLDb7ZuFrFPVjxoOSqypMW982vuw85qKv6xQcquHcvouLfRG+qHp41DS1Mqm5LTozteap3qHOWW4cmKlDtJE0UqA5KY6xGDT/NBYpVDPINVLsgZ7UXNK6TST/FweOfR2JkbNCvNmnCT/Eg8jLIe4UqLSsk5MmDqJho4WfiShs5D1GK0x3UaI6MfavdFt9gGaoMiQKVTdNImIaBuVQ8vitD0zr10s7yS3yCjMjq3QjPk9pjCxCp5jz5GC0BBqAvFGi5QNugIjVrIZ2WI7Q7uaJb5XtBucTP83W2FuehzcUmP8+52nROzepkgK+yNIgJwBEIKWtgAHUPXsYZgJSON0outgu0UC0ABsUcwZOWwknAIM23BsO1CZl4J12JV8RqFffPGl/v7LLOtxbntiRgeExaXZWGAKs4ND5UPutgwD22a/CBGFnzMNWzUbY41oSL3hioPnhaHejOGFLCVH4UNUEe0CnGruOq3zTAY8wcZjfZWpyfac03XOeJAYOfSit4hFmExhKgP+I/cno+AKEgcSkehhl9otgUKXqUOQY56CE1tInB2IfMUKNRQVGIqIi4UUhiBoMcFYLQ5AL02xoVHTuLkgYAAArgHozmaFCGUfANBHQNPsCIoPOu7wkEPF6kaY6Bl/BFDCEY9EFbi3bntkMp8tPgJ2MiBus0BWCUEN9lvKoQw4nlCUNSc1a+hHDO4AlTTjUvgICiZK7AEx+LEVUnBvTZWADtubj3o6qjHixkM+p0Mix6U7FgYKLFwhVZHAwiCijKuo59AhL0OEcjQVR4AzDzwMWY4I+n2lKSkVh2KfTtamjlS8xMEZ+6iM1+WfOxp0Tq6qiyxjntZyQUCq45XbTYGjwvO+zvloRI9KKF4+OJHeuL+fRlU4V4rCET5zZjD+XYyzPVxCYa99Q1NLmffjXxaQ75+ZS0trd71vM+qRRb+H3qBSOrfp3LuwIExo/soBk8jBvCTA0g/PfFdmELhpBAlbZdnSPd5Id4QtJ09OWa6CQKlxCSjmKddRJQiVVeEO7VKM3c/kKru5LGz/TQIsNTad3c8ey8/EYLOQKe51p0PtNutkndhEWpR8eTsZ1Ep/ECzYDUlUC5M08jmPCCAirgjQuq3akoPPa9ePDsLcTAH/d6SyKJ5YLtHLBGrNHMz7kUWC6Vb07lxqBzoC9+xGWwOo2lnSTDD8oW8LcSZXhsTdGL6gWKyzxJom4JSmWaC55XRx463gXLQ+M0iqez1WioAq9ZAEwoZTEK+uRcjCaIxPncdPvxCD/YmW8zrENugCZSTtLhC8dVJ0l7Wxjczn1RtCY4SRAKpmlGLSmLp8lfKk11Zw8VqSeB6n44HYJ2KcALxqmCu+YlaCgdmJAKPwamXnnnnG9+IJOz13gozKsWijuVxwR4AY9Gb1C+gph6uNWFelK8YMU5W/zqKDJ5uoeyMG0DBhFQoTkGAZKkCkYUBOgspaAe6tQbixXPOmwRdvYax94RQ7uaSio0mnQSDO7PUTQ34HbU8D+j5RgvmLliDGbGN+AD7BkBgeZAy/e4GBhxvpYnKIhjEqLcSjbBAJsWXe7RGA9p79CowhMVEfFSDgwAAPlY+VaRM02zi4noFLxqPpgSrkCIoknVSz20S/m2FoABD7iaW+GMi9/VmQiVEpSO80ZGBzTNY4BSF5McroFxkgjXqGGQDMLfFsa0gH4t8oJl9NFe7bwwoRj62XEFm79QiaoZYlQEohYYESPJ8LwxowBacGEi0IokVUBDdAzPXQhWwqjzBit4shnTKwGuBFbwGEwlUzCgcLqQwXOs1EJGJOOChHzmOujzplVC3JxMwObMTyvKrpAs2FhaXJFJFmXHL/SFvtAX+kJf6At9oS/0ha6a/h8Kjeu0HTYsMwAAAABJRU5ErkJg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60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295400"/>
            <a:ext cx="7162800" cy="5365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318806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295400" y="533400"/>
            <a:ext cx="6019800" cy="609600"/>
          </a:xfrm>
        </p:spPr>
        <p:txBody>
          <a:bodyPr>
            <a:normAutofit fontScale="90000"/>
          </a:bodyPr>
          <a:lstStyle/>
          <a:p>
            <a:pPr>
              <a:defRPr/>
            </a:pPr>
            <a:r>
              <a:rPr lang="en-US" sz="5400" smtClean="0">
                <a:solidFill>
                  <a:srgbClr val="FF6600"/>
                </a:solidFill>
                <a:effectLst>
                  <a:outerShdw blurRad="38100" dist="38100" dir="2700000" algn="tl">
                    <a:srgbClr val="000000"/>
                  </a:outerShdw>
                </a:effectLst>
                <a:latin typeface="Comic Sans MS" pitchFamily="66" charset="0"/>
              </a:rPr>
              <a:t>Metric Prefixes</a:t>
            </a:r>
            <a:endParaRPr lang="en-US" sz="5400" smtClean="0">
              <a:solidFill>
                <a:srgbClr val="FF6600"/>
              </a:solidFill>
              <a:effectLst>
                <a:outerShdw blurRad="38100" dist="38100" dir="2700000" algn="tl">
                  <a:srgbClr val="000000"/>
                </a:outerShdw>
              </a:effectLst>
            </a:endParaRPr>
          </a:p>
        </p:txBody>
      </p:sp>
      <p:pic>
        <p:nvPicPr>
          <p:cNvPr id="49155" name="Picture 4" descr="metric examp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219200"/>
            <a:ext cx="7467600" cy="5405438"/>
          </a:xfrm>
          <a:prstGeom prst="rect">
            <a:avLst/>
          </a:prstGeom>
          <a:solidFill>
            <a:srgbClr val="FFFFFF">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6855558"/>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SLIDEID" val="AD219035F0264DD19A8D770123EB6045"/>
  <p:tag name="SLIDETYPE" val="Q"/>
  <p:tag name="DEMOGRAPHIC" val="False"/>
  <p:tag name="SPEEDSCORING" val="False"/>
  <p:tag name="SLIDEORDER" val="2"/>
  <p:tag name="SLIDEGUID" val="66014333C42F489B90BDC489A64868FB"/>
  <p:tag name="VALUES" val="Incorrect¤Correct¤Incorrect¤Incorrect"/>
  <p:tag name="QUESTIONALIAS" val="Write (2.8 x 103)(5.1 x 10-7) in scientific notation."/>
  <p:tag name="ANSWERSALIAS" val="14.28 x 10-4¤1.428 x 10-3¤14.28 x 1010¤1.428 x 1011"/>
</p:tagLst>
</file>

<file path=ppt/tags/tag15.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6.xml><?xml version="1.0" encoding="utf-8"?>
<p:tagLst xmlns:a="http://schemas.openxmlformats.org/drawingml/2006/main" xmlns:r="http://schemas.openxmlformats.org/officeDocument/2006/relationships" xmlns:p="http://schemas.openxmlformats.org/presentationml/2006/main">
  <p:tag name="TEXTLENGTH" val="56"/>
  <p:tag name="FONTSIZE" val="32"/>
  <p:tag name="BULLETTYPE" val="ppBulletArabicPeriod"/>
  <p:tag name="ANSWERTEXT" val="14.28 x 10-4&#10;1.428 x 10-3&#10;14.28 x 1010&#10;1.428 x 1011&#10;"/>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SLIDEGUID" val="F0BD715497E14A6296A56E7553BB8BE1"/>
  <p:tag name="SLIDEID" val="F0BD715497E14A6296A56E7553BB8BE1"/>
  <p:tag name="SLIDEORDER" val="1"/>
  <p:tag name="SLIDETYPE" val="Q"/>
  <p:tag name="DEMOGRAPHIC" val="False"/>
  <p:tag name="SPEEDSCORING" val="False"/>
  <p:tag name="VALUES" val="Incorrect¤Incorrect¤Incorrect¤Incorrect¤Incorrect¤Correct¤Incorrect"/>
  <p:tag name="QUESTIONALIAS" val="Write 531.42 x 105 in scientific notation."/>
  <p:tag name="ANSWERSALIAS" val=".53142 x 102¤5.3142 x 103¤53.142 x 104¤531.42 x 105¤53.142 x 106¤5.3142 x 107¤.53142 x 108"/>
</p:tagLst>
</file>

<file path=ppt/tags/tag19.xml><?xml version="1.0" encoding="utf-8"?>
<p:tagLst xmlns:a="http://schemas.openxmlformats.org/drawingml/2006/main" xmlns:r="http://schemas.openxmlformats.org/officeDocument/2006/relationships" xmlns:p="http://schemas.openxmlformats.org/presentationml/2006/main">
  <p:tag name="TEXTLENGTH" val="96"/>
  <p:tag name="FONTSIZE" val="32"/>
  <p:tag name="BULLETTYPE" val="ppBulletArabicPeriod"/>
  <p:tag name="ANSWERTEXT" val=".53142 x 102&#10;5.3142 x 103&#10;53.142 x 104&#10;531.42 x 105&#10;53.142 x 106&#10;5.3142 x 107&#10;.53142 x 108"/>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SLIDEGUID" val="AD219035F0264DD19A8D770123EB6045"/>
  <p:tag name="SLIDEID" val="AD219035F0264DD19A8D770123EB6045"/>
  <p:tag name="SLIDEORDER" val="1"/>
  <p:tag name="SLIDETYPE" val="Q"/>
  <p:tag name="DEMOGRAPHIC" val="False"/>
  <p:tag name="SPEEDSCORING" val="False"/>
  <p:tag name="VALUES" val="Incorrect¤Incorrect¤Correct¤Incorrect"/>
  <p:tag name="QUESTIONALIAS" val="Write 28750.9 in scientific notation."/>
  <p:tag name="ANSWERSALIAS" val="2.87509 x 10-5¤2.87509 x 10-4¤2.87509 x 104¤2.87509 x 105"/>
</p:tagLst>
</file>

<file path=ppt/tags/tag7.xml><?xml version="1.0" encoding="utf-8"?>
<p:tagLst xmlns:a="http://schemas.openxmlformats.org/drawingml/2006/main" xmlns:r="http://schemas.openxmlformats.org/officeDocument/2006/relationships" xmlns:p="http://schemas.openxmlformats.org/presentationml/2006/main">
  <p:tag name="TEXTLENGTH" val="62"/>
  <p:tag name="FONTSIZE" val="32"/>
  <p:tag name="BULLETTYPE" val="ppBulletArabicPeriod"/>
  <p:tag name="ANSWERTEXT" val="2.87509 x 10-5&#10;2.87509 x 10-4&#10;2.87509 x 104&#10;2.87509 x 105&#10;"/>
</p:tagLst>
</file>

<file path=ppt/tags/tag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1642</TotalTime>
  <Words>1280</Words>
  <Application>Microsoft Office PowerPoint</Application>
  <PresentationFormat>On-screen Show (4:3)</PresentationFormat>
  <Paragraphs>401</Paragraphs>
  <Slides>59</Slides>
  <Notes>6</Notes>
  <HiddenSlides>0</HiddenSlides>
  <MMClips>2</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59</vt:i4>
      </vt:variant>
    </vt:vector>
  </HeadingPairs>
  <TitlesOfParts>
    <vt:vector size="62" baseType="lpstr">
      <vt:lpstr>Perspective</vt:lpstr>
      <vt:lpstr>Clip</vt:lpstr>
      <vt:lpstr>Equation</vt:lpstr>
      <vt:lpstr>Unit 0- Metrics and Measurement  </vt:lpstr>
      <vt:lpstr>Types of Observations</vt:lpstr>
      <vt:lpstr>Standards of Measurement</vt:lpstr>
      <vt:lpstr>PowerPoint Presentation</vt:lpstr>
      <vt:lpstr>UNITS OF MEASUREMENT</vt:lpstr>
      <vt:lpstr>Some Tools for Measurement</vt:lpstr>
      <vt:lpstr>Learning Check </vt:lpstr>
      <vt:lpstr>Metric Prefixes</vt:lpstr>
      <vt:lpstr>Metric Prefixes</vt:lpstr>
      <vt:lpstr>Learning Check </vt:lpstr>
      <vt:lpstr>Units of Length</vt:lpstr>
      <vt:lpstr>Learning Check </vt:lpstr>
      <vt:lpstr>Learning Check </vt:lpstr>
      <vt:lpstr>Sig Figs and Scientific Notation</vt:lpstr>
      <vt:lpstr>PowerPoint Presentation</vt:lpstr>
      <vt:lpstr>Significant Figures</vt:lpstr>
      <vt:lpstr>PowerPoint Presentation</vt:lpstr>
      <vt:lpstr> Counting Significant Figures </vt:lpstr>
      <vt:lpstr>Leading Zeros</vt:lpstr>
      <vt:lpstr>Sandwiched Zeros</vt:lpstr>
      <vt:lpstr>Trailing Zeros</vt:lpstr>
      <vt:lpstr>Learning Check </vt:lpstr>
      <vt:lpstr>Learning Check</vt:lpstr>
      <vt:lpstr>Learning Check</vt:lpstr>
      <vt:lpstr>PowerPoint Presentation</vt:lpstr>
      <vt:lpstr>Significant Numbers in Calculations</vt:lpstr>
      <vt:lpstr>Adding and Subtracting</vt:lpstr>
      <vt:lpstr>Learning Check </vt:lpstr>
      <vt:lpstr>Multiplying and Dividing</vt:lpstr>
      <vt:lpstr>Learning Check </vt:lpstr>
      <vt:lpstr>Reading a Meterstick</vt:lpstr>
      <vt:lpstr>Known + Estimated Digits</vt:lpstr>
      <vt:lpstr>Learning Check</vt:lpstr>
      <vt:lpstr>Objective The student will be able to:</vt:lpstr>
      <vt:lpstr>How wide is our universe?</vt:lpstr>
      <vt:lpstr>Rules for Scientific Notation</vt:lpstr>
      <vt:lpstr>Write the width of the universe in scientific notation.</vt:lpstr>
      <vt:lpstr>2.10,000,000,000,000,000,000,000.</vt:lpstr>
      <vt:lpstr>1) Express 0.0000000902 in scientific notation.</vt:lpstr>
      <vt:lpstr>Write 28750.9 in scientific notation.</vt:lpstr>
      <vt:lpstr>2) Express 1.8 x 10-4 in decimal notation.</vt:lpstr>
      <vt:lpstr>4) Use a calculator to evaluate:     4.5 x 10-5    1.6 x 10-2</vt:lpstr>
      <vt:lpstr>5) Use a calculator to evaluate:     7.2 x 10-9    1.2 x 102 On the calculator, the answer is:</vt:lpstr>
      <vt:lpstr>6) Use a calculator to evaluate  (0.0042)(330,000). On the calculator, the answer is</vt:lpstr>
      <vt:lpstr>7) Use a calculator to evaluate  (3,600,000,000)(23). On the calculator, the answer is:</vt:lpstr>
      <vt:lpstr>Write (2.8 x 103)(5.1 x 10-7) in scientific notation.</vt:lpstr>
      <vt:lpstr>Write in PROPER scientific notation. (Notice the number is not between 1 and 10)  8) 234.6 x 109</vt:lpstr>
      <vt:lpstr>Write 531.42 x 105 in scientific notation.</vt:lpstr>
      <vt:lpstr>Now You Try</vt:lpstr>
      <vt:lpstr>Convert these:</vt:lpstr>
      <vt:lpstr>Try These</vt:lpstr>
      <vt:lpstr>PowerPoint Presentation</vt:lpstr>
      <vt:lpstr>PowerPoint Presentation</vt:lpstr>
      <vt:lpstr>Why does a Negative Exponent give us a small number?</vt:lpstr>
      <vt:lpstr>Sooooo</vt:lpstr>
      <vt:lpstr>Your Turn</vt:lpstr>
      <vt:lpstr>More Examples </vt:lpstr>
      <vt:lpstr>PowerPoint Presentation</vt:lpstr>
      <vt:lpstr>PowerPoint Presentation</vt:lpstr>
    </vt:vector>
  </TitlesOfParts>
  <Company>Richland School District Two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0- Metrics and Measurement</dc:title>
  <dc:creator>Keyerria Howard</dc:creator>
  <cp:lastModifiedBy>Keyerria Howard</cp:lastModifiedBy>
  <cp:revision>10</cp:revision>
  <dcterms:created xsi:type="dcterms:W3CDTF">2016-08-23T11:27:15Z</dcterms:created>
  <dcterms:modified xsi:type="dcterms:W3CDTF">2016-08-24T17:35:53Z</dcterms:modified>
</cp:coreProperties>
</file>